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6" r:id="rId3"/>
    <p:sldId id="287" r:id="rId4"/>
    <p:sldId id="294" r:id="rId5"/>
    <p:sldId id="261" r:id="rId6"/>
    <p:sldId id="263" r:id="rId7"/>
    <p:sldId id="264" r:id="rId8"/>
    <p:sldId id="265" r:id="rId9"/>
    <p:sldId id="266" r:id="rId10"/>
    <p:sldId id="267" r:id="rId11"/>
    <p:sldId id="268" r:id="rId12"/>
    <p:sldId id="279" r:id="rId13"/>
    <p:sldId id="288" r:id="rId14"/>
    <p:sldId id="292" r:id="rId15"/>
    <p:sldId id="271" r:id="rId16"/>
    <p:sldId id="272" r:id="rId17"/>
    <p:sldId id="310" r:id="rId18"/>
    <p:sldId id="307" r:id="rId19"/>
    <p:sldId id="308" r:id="rId20"/>
    <p:sldId id="309" r:id="rId21"/>
    <p:sldId id="314" r:id="rId22"/>
    <p:sldId id="290" r:id="rId23"/>
  </p:sldIdLst>
  <p:sldSz cx="9144000" cy="6858000" type="screen4x3"/>
  <p:notesSz cx="9874250" cy="67976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FF6600"/>
    <a:srgbClr val="FFCC66"/>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51" autoAdjust="0"/>
    <p:restoredTop sz="94660" autoAdjust="0"/>
  </p:normalViewPr>
  <p:slideViewPr>
    <p:cSldViewPr>
      <p:cViewPr>
        <p:scale>
          <a:sx n="100" d="100"/>
          <a:sy n="100" d="100"/>
        </p:scale>
        <p:origin x="-72" y="-78"/>
      </p:cViewPr>
      <p:guideLst>
        <p:guide orient="horz" pos="1026"/>
        <p:guide pos="5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330" y="-90"/>
      </p:cViewPr>
      <p:guideLst>
        <p:guide orient="horz" pos="2141"/>
        <p:guide pos="311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lvl1pPr defTabSz="952500">
              <a:defRPr sz="1300" dirty="0"/>
            </a:lvl1pPr>
          </a:lstStyle>
          <a:p>
            <a:pPr>
              <a:defRPr/>
            </a:pPr>
            <a:endParaRPr lang="it-IT"/>
          </a:p>
        </p:txBody>
      </p:sp>
      <p:sp>
        <p:nvSpPr>
          <p:cNvPr id="34819" name="Rectangle 3"/>
          <p:cNvSpPr>
            <a:spLocks noGrp="1" noChangeArrowheads="1"/>
          </p:cNvSpPr>
          <p:nvPr>
            <p:ph type="dt" sz="quarter" idx="1"/>
          </p:nvPr>
        </p:nvSpPr>
        <p:spPr bwMode="auto">
          <a:xfrm>
            <a:off x="5592763" y="0"/>
            <a:ext cx="4279900" cy="339725"/>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lvl1pPr algn="r" defTabSz="952500">
              <a:defRPr sz="1300" dirty="0"/>
            </a:lvl1pPr>
          </a:lstStyle>
          <a:p>
            <a:pPr>
              <a:defRPr/>
            </a:pPr>
            <a:endParaRPr lang="it-IT"/>
          </a:p>
        </p:txBody>
      </p:sp>
      <p:sp>
        <p:nvSpPr>
          <p:cNvPr id="34820" name="Rectangle 4"/>
          <p:cNvSpPr>
            <a:spLocks noGrp="1" noChangeArrowheads="1"/>
          </p:cNvSpPr>
          <p:nvPr>
            <p:ph type="ftr" sz="quarter" idx="2"/>
          </p:nvPr>
        </p:nvSpPr>
        <p:spPr bwMode="auto">
          <a:xfrm>
            <a:off x="0" y="6456363"/>
            <a:ext cx="4279900" cy="339725"/>
          </a:xfrm>
          <a:prstGeom prst="rect">
            <a:avLst/>
          </a:prstGeom>
          <a:noFill/>
          <a:ln w="9525">
            <a:noFill/>
            <a:miter lim="800000"/>
            <a:headEnd/>
            <a:tailEnd/>
          </a:ln>
          <a:effectLst/>
        </p:spPr>
        <p:txBody>
          <a:bodyPr vert="horz" wrap="square" lIns="95262" tIns="47631" rIns="95262" bIns="47631" numCol="1" anchor="b" anchorCtr="0" compatLnSpc="1">
            <a:prstTxWarp prst="textNoShape">
              <a:avLst/>
            </a:prstTxWarp>
          </a:bodyPr>
          <a:lstStyle>
            <a:lvl1pPr defTabSz="952500">
              <a:defRPr sz="1300" dirty="0"/>
            </a:lvl1pPr>
          </a:lstStyle>
          <a:p>
            <a:pPr>
              <a:defRPr/>
            </a:pPr>
            <a:endParaRPr lang="it-IT"/>
          </a:p>
        </p:txBody>
      </p:sp>
      <p:sp>
        <p:nvSpPr>
          <p:cNvPr id="34821" name="Rectangle 5"/>
          <p:cNvSpPr>
            <a:spLocks noGrp="1" noChangeArrowheads="1"/>
          </p:cNvSpPr>
          <p:nvPr>
            <p:ph type="sldNum" sz="quarter" idx="3"/>
          </p:nvPr>
        </p:nvSpPr>
        <p:spPr bwMode="auto">
          <a:xfrm>
            <a:off x="5592763" y="6456363"/>
            <a:ext cx="4279900" cy="339725"/>
          </a:xfrm>
          <a:prstGeom prst="rect">
            <a:avLst/>
          </a:prstGeom>
          <a:noFill/>
          <a:ln w="9525">
            <a:noFill/>
            <a:miter lim="800000"/>
            <a:headEnd/>
            <a:tailEnd/>
          </a:ln>
          <a:effectLst/>
        </p:spPr>
        <p:txBody>
          <a:bodyPr vert="horz" wrap="square" lIns="95262" tIns="47631" rIns="95262" bIns="47631" numCol="1" anchor="b" anchorCtr="0" compatLnSpc="1">
            <a:prstTxWarp prst="textNoShape">
              <a:avLst/>
            </a:prstTxWarp>
          </a:bodyPr>
          <a:lstStyle>
            <a:lvl1pPr algn="r" defTabSz="952500">
              <a:defRPr sz="1300"/>
            </a:lvl1pPr>
          </a:lstStyle>
          <a:p>
            <a:pPr>
              <a:defRPr/>
            </a:pPr>
            <a:fld id="{C2678DCD-F90A-4992-957C-F43BA4DA9A09}" type="slidenum">
              <a:rPr lang="it-IT"/>
              <a:pPr>
                <a:defRPr/>
              </a:pPr>
              <a:t>‹N›</a:t>
            </a:fld>
            <a:endParaRPr lang="it-IT"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lvl1pPr defTabSz="952500">
              <a:defRPr sz="1300" dirty="0"/>
            </a:lvl1pPr>
          </a:lstStyle>
          <a:p>
            <a:pPr>
              <a:defRPr/>
            </a:pPr>
            <a:endParaRPr lang="it-IT"/>
          </a:p>
        </p:txBody>
      </p:sp>
      <p:sp>
        <p:nvSpPr>
          <p:cNvPr id="3686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lvl1pPr algn="r" defTabSz="952500">
              <a:defRPr sz="1300" dirty="0"/>
            </a:lvl1pPr>
          </a:lstStyle>
          <a:p>
            <a:pPr>
              <a:defRPr/>
            </a:pPr>
            <a:endParaRPr lang="it-IT"/>
          </a:p>
        </p:txBody>
      </p:sp>
      <p:sp>
        <p:nvSpPr>
          <p:cNvPr id="24580" name="Rectangle 4"/>
          <p:cNvSpPr>
            <a:spLocks noGrp="1" noRot="1" noChangeAspect="1" noChangeArrowheads="1" noTextEdit="1"/>
          </p:cNvSpPr>
          <p:nvPr>
            <p:ph type="sldImg" idx="2"/>
          </p:nvPr>
        </p:nvSpPr>
        <p:spPr bwMode="auto">
          <a:xfrm>
            <a:off x="3236913" y="511175"/>
            <a:ext cx="3397250" cy="2547938"/>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87425" y="3228975"/>
            <a:ext cx="7899400" cy="3057525"/>
          </a:xfrm>
          <a:prstGeom prst="rect">
            <a:avLst/>
          </a:prstGeom>
          <a:noFill/>
          <a:ln w="9525">
            <a:noFill/>
            <a:miter lim="800000"/>
            <a:headEnd/>
            <a:tailEnd/>
          </a:ln>
          <a:effectLst/>
        </p:spPr>
        <p:txBody>
          <a:bodyPr vert="horz" wrap="square" lIns="95262" tIns="47631" rIns="95262" bIns="47631"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687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5262" tIns="47631" rIns="95262" bIns="47631" numCol="1" anchor="b" anchorCtr="0" compatLnSpc="1">
            <a:prstTxWarp prst="textNoShape">
              <a:avLst/>
            </a:prstTxWarp>
          </a:bodyPr>
          <a:lstStyle>
            <a:lvl1pPr defTabSz="952500">
              <a:defRPr sz="1300" dirty="0"/>
            </a:lvl1pPr>
          </a:lstStyle>
          <a:p>
            <a:pPr>
              <a:defRPr/>
            </a:pPr>
            <a:endParaRPr lang="it-IT"/>
          </a:p>
        </p:txBody>
      </p:sp>
      <p:sp>
        <p:nvSpPr>
          <p:cNvPr id="3687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5262" tIns="47631" rIns="95262" bIns="47631" numCol="1" anchor="b" anchorCtr="0" compatLnSpc="1">
            <a:prstTxWarp prst="textNoShape">
              <a:avLst/>
            </a:prstTxWarp>
          </a:bodyPr>
          <a:lstStyle>
            <a:lvl1pPr algn="r" defTabSz="952500">
              <a:defRPr sz="1300"/>
            </a:lvl1pPr>
          </a:lstStyle>
          <a:p>
            <a:pPr>
              <a:defRPr/>
            </a:pPr>
            <a:fld id="{1B04DF8A-AA49-403D-85B7-276456AEA4ED}" type="slidenum">
              <a:rPr lang="it-IT"/>
              <a:pPr>
                <a:defRPr/>
              </a:pPr>
              <a:t>‹N›</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a:ln/>
        </p:spPr>
      </p:sp>
      <p:sp>
        <p:nvSpPr>
          <p:cNvPr id="25603" name="Segnaposto note 2"/>
          <p:cNvSpPr>
            <a:spLocks noGrp="1"/>
          </p:cNvSpPr>
          <p:nvPr>
            <p:ph type="body" idx="1"/>
          </p:nvPr>
        </p:nvSpPr>
        <p:spPr>
          <a:noFill/>
          <a:ln/>
        </p:spPr>
        <p:txBody>
          <a:bodyPr/>
          <a:lstStyle/>
          <a:p>
            <a:endParaRPr lang="it-IT" smtClean="0"/>
          </a:p>
        </p:txBody>
      </p:sp>
      <p:sp>
        <p:nvSpPr>
          <p:cNvPr id="25604" name="Segnaposto numero diapositiva 3"/>
          <p:cNvSpPr>
            <a:spLocks noGrp="1"/>
          </p:cNvSpPr>
          <p:nvPr>
            <p:ph type="sldNum" sz="quarter" idx="5"/>
          </p:nvPr>
        </p:nvSpPr>
        <p:spPr>
          <a:noFill/>
        </p:spPr>
        <p:txBody>
          <a:bodyPr/>
          <a:lstStyle/>
          <a:p>
            <a:fld id="{71C73995-CF41-4A0B-BD4D-3A1FF51C6262}" type="slidenum">
              <a:rPr lang="it-IT" smtClean="0"/>
              <a:pPr/>
              <a:t>6</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7DDE52B0-F4F3-4DC1-BC84-8608C2871ACB}" type="slidenum">
              <a:rPr lang="it-IT" smtClean="0"/>
              <a:pPr/>
              <a:t>16</a:t>
            </a:fld>
            <a:endParaRPr lang="it-IT"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7"/>
          <p:cNvSpPr>
            <a:spLocks noChangeShapeType="1"/>
          </p:cNvSpPr>
          <p:nvPr/>
        </p:nvSpPr>
        <p:spPr bwMode="auto">
          <a:xfrm flipV="1">
            <a:off x="250825" y="711200"/>
            <a:ext cx="8664575" cy="17463"/>
          </a:xfrm>
          <a:prstGeom prst="line">
            <a:avLst/>
          </a:prstGeom>
          <a:noFill/>
          <a:ln w="19050">
            <a:solidFill>
              <a:srgbClr val="FC8106"/>
            </a:solidFill>
            <a:round/>
            <a:headEnd/>
            <a:tailEnd type="oval" w="med" len="med"/>
          </a:ln>
        </p:spPr>
        <p:txBody>
          <a:bodyPr anchor="ctr">
            <a:spAutoFit/>
          </a:bodyPr>
          <a:lstStyle/>
          <a:p>
            <a:endParaRPr lang="it-IT"/>
          </a:p>
        </p:txBody>
      </p:sp>
      <p:sp>
        <p:nvSpPr>
          <p:cNvPr id="1027" name="Line 8"/>
          <p:cNvSpPr>
            <a:spLocks noChangeShapeType="1"/>
          </p:cNvSpPr>
          <p:nvPr/>
        </p:nvSpPr>
        <p:spPr bwMode="auto">
          <a:xfrm flipH="1">
            <a:off x="252413" y="6400800"/>
            <a:ext cx="8610600" cy="0"/>
          </a:xfrm>
          <a:prstGeom prst="line">
            <a:avLst/>
          </a:prstGeom>
          <a:noFill/>
          <a:ln w="19050">
            <a:solidFill>
              <a:srgbClr val="FC8106"/>
            </a:solidFill>
            <a:round/>
            <a:headEnd/>
            <a:tailEnd type="oval" w="med" len="med"/>
          </a:ln>
        </p:spPr>
        <p:txBody>
          <a:bodyPr wrap="none" anchor="ctr"/>
          <a:lstStyle/>
          <a:p>
            <a:endParaRPr lang="it-IT"/>
          </a:p>
        </p:txBody>
      </p:sp>
      <p:sp>
        <p:nvSpPr>
          <p:cNvPr id="1028" name="Text Box 9"/>
          <p:cNvSpPr txBox="1">
            <a:spLocks noChangeArrowheads="1"/>
          </p:cNvSpPr>
          <p:nvPr/>
        </p:nvSpPr>
        <p:spPr bwMode="auto">
          <a:xfrm>
            <a:off x="3176588" y="188913"/>
            <a:ext cx="5805487" cy="323850"/>
          </a:xfrm>
          <a:prstGeom prst="rect">
            <a:avLst/>
          </a:prstGeom>
          <a:noFill/>
          <a:ln>
            <a:noFill/>
          </a:ln>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lnSpc>
                <a:spcPct val="150000"/>
              </a:lnSpc>
              <a:defRPr/>
            </a:pPr>
            <a:r>
              <a:rPr lang="it-IT" sz="1000" b="1" dirty="0" smtClean="0">
                <a:solidFill>
                  <a:schemeClr val="bg2"/>
                </a:solidFill>
                <a:latin typeface="Tahoma" pitchFamily="34" charset="0"/>
              </a:rPr>
              <a:t>Osservatorio sulla dinamicità relazionale delle imprese sociali in Italia: settima edizione</a:t>
            </a:r>
          </a:p>
        </p:txBody>
      </p:sp>
      <p:sp>
        <p:nvSpPr>
          <p:cNvPr id="1029" name="Text Box 10"/>
          <p:cNvSpPr txBox="1">
            <a:spLocks noChangeArrowheads="1"/>
          </p:cNvSpPr>
          <p:nvPr/>
        </p:nvSpPr>
        <p:spPr bwMode="auto">
          <a:xfrm>
            <a:off x="5272088" y="6532563"/>
            <a:ext cx="3716337" cy="244475"/>
          </a:xfrm>
          <a:prstGeom prst="rect">
            <a:avLst/>
          </a:prstGeom>
          <a:noFill/>
          <a:ln>
            <a:noFill/>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defRPr/>
            </a:pPr>
            <a:r>
              <a:rPr lang="it-IT" sz="1000" b="1" dirty="0" smtClean="0">
                <a:solidFill>
                  <a:schemeClr val="bg2"/>
                </a:solidFill>
                <a:latin typeface="Tahoma" pitchFamily="34" charset="0"/>
              </a:rPr>
              <a:t>A cura di: Associazione Isnet - www.impresasociale.net</a:t>
            </a:r>
          </a:p>
        </p:txBody>
      </p:sp>
      <p:sp>
        <p:nvSpPr>
          <p:cNvPr id="1030" name="Text Box 11"/>
          <p:cNvSpPr txBox="1">
            <a:spLocks noChangeArrowheads="1"/>
          </p:cNvSpPr>
          <p:nvPr/>
        </p:nvSpPr>
        <p:spPr bwMode="auto">
          <a:xfrm>
            <a:off x="152400" y="6534150"/>
            <a:ext cx="2243138" cy="246063"/>
          </a:xfrm>
          <a:prstGeom prst="rect">
            <a:avLst/>
          </a:prstGeom>
          <a:noFill/>
          <a:ln>
            <a:noFill/>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it-IT" sz="1000" b="1" dirty="0" smtClean="0">
                <a:solidFill>
                  <a:schemeClr val="bg2"/>
                </a:solidFill>
                <a:latin typeface="Tahoma" pitchFamily="34" charset="0"/>
              </a:rPr>
              <a:t>Luglio 2013 (R-07) – Pagina </a:t>
            </a:r>
            <a:fld id="{53E215C2-452E-4A63-ACE9-FFCA3AB5AC39}" type="slidenum">
              <a:rPr lang="it-IT" sz="1000" b="1" smtClean="0">
                <a:solidFill>
                  <a:schemeClr val="bg2"/>
                </a:solidFill>
                <a:latin typeface="Tahoma" pitchFamily="34" charset="0"/>
              </a:rPr>
              <a:pPr>
                <a:defRPr/>
              </a:pPr>
              <a:t>‹N›</a:t>
            </a:fld>
            <a:endParaRPr lang="it-IT" sz="1000" b="1" dirty="0" smtClean="0">
              <a:solidFill>
                <a:schemeClr val="bg2"/>
              </a:solidFill>
              <a:latin typeface="Tahoma" pitchFamily="34" charset="0"/>
            </a:endParaRPr>
          </a:p>
        </p:txBody>
      </p:sp>
      <p:pic>
        <p:nvPicPr>
          <p:cNvPr id="1031" name="Picture 12" descr="isnet2"/>
          <p:cNvPicPr>
            <a:picLocks noChangeAspect="1" noChangeArrowheads="1"/>
          </p:cNvPicPr>
          <p:nvPr/>
        </p:nvPicPr>
        <p:blipFill>
          <a:blip r:embed="rId13" cstate="print"/>
          <a:srcRect/>
          <a:stretch>
            <a:fillRect/>
          </a:stretch>
        </p:blipFill>
        <p:spPr bwMode="auto">
          <a:xfrm>
            <a:off x="250825" y="53975"/>
            <a:ext cx="765175" cy="625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8.emf"/><Relationship Id="rId5" Type="http://schemas.openxmlformats.org/officeDocument/2006/relationships/image" Target="../media/image27.emf"/><Relationship Id="rId4" Type="http://schemas.openxmlformats.org/officeDocument/2006/relationships/image" Target="../media/image26.emf"/></Relationships>
</file>

<file path=ppt/slides/_rels/slide17.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1.xml"/><Relationship Id="rId4" Type="http://schemas.openxmlformats.org/officeDocument/2006/relationships/image" Target="../media/image3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9144000" cy="6858000"/>
          </a:xfrm>
          <a:prstGeom prst="rect">
            <a:avLst/>
          </a:prstGeom>
          <a:solidFill>
            <a:schemeClr val="bg1"/>
          </a:solidFill>
          <a:ln w="28575" algn="ctr">
            <a:noFill/>
            <a:miter lim="800000"/>
            <a:headEnd/>
            <a:tailEnd/>
          </a:ln>
        </p:spPr>
        <p:txBody>
          <a:bodyPr wrap="none" anchor="ctr">
            <a:spAutoFit/>
          </a:bodyPr>
          <a:lstStyle/>
          <a:p>
            <a:pPr algn="ctr" eaLnBrk="0" hangingPunct="0">
              <a:lnSpc>
                <a:spcPct val="150000"/>
              </a:lnSpc>
            </a:pPr>
            <a:endParaRPr lang="it-IT" sz="1000">
              <a:latin typeface="Tahoma" pitchFamily="34" charset="0"/>
            </a:endParaRPr>
          </a:p>
        </p:txBody>
      </p:sp>
      <p:sp>
        <p:nvSpPr>
          <p:cNvPr id="2051" name="Text Box 5"/>
          <p:cNvSpPr txBox="1">
            <a:spLocks noChangeArrowheads="1"/>
          </p:cNvSpPr>
          <p:nvPr/>
        </p:nvSpPr>
        <p:spPr bwMode="auto">
          <a:xfrm>
            <a:off x="1376363" y="3244850"/>
            <a:ext cx="4668837" cy="1062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lnSpc>
                <a:spcPct val="150000"/>
              </a:lnSpc>
              <a:defRPr/>
            </a:pPr>
            <a:r>
              <a:rPr lang="it-IT" sz="1400" b="1" dirty="0" smtClean="0">
                <a:solidFill>
                  <a:schemeClr val="bg2">
                    <a:lumMod val="75000"/>
                  </a:schemeClr>
                </a:solidFill>
                <a:latin typeface="Tahoma" pitchFamily="34" charset="0"/>
              </a:rPr>
              <a:t>Osservatorio sulla dinamicità relazionale</a:t>
            </a:r>
          </a:p>
          <a:p>
            <a:pPr algn="r">
              <a:lnSpc>
                <a:spcPct val="150000"/>
              </a:lnSpc>
              <a:defRPr/>
            </a:pPr>
            <a:r>
              <a:rPr lang="it-IT" sz="1400" b="1" dirty="0" smtClean="0">
                <a:solidFill>
                  <a:schemeClr val="bg2">
                    <a:lumMod val="75000"/>
                  </a:schemeClr>
                </a:solidFill>
                <a:latin typeface="Tahoma" pitchFamily="34" charset="0"/>
              </a:rPr>
              <a:t>delle imprese sociali in Italia</a:t>
            </a:r>
          </a:p>
          <a:p>
            <a:pPr algn="r">
              <a:lnSpc>
                <a:spcPct val="150000"/>
              </a:lnSpc>
              <a:defRPr/>
            </a:pPr>
            <a:r>
              <a:rPr lang="it-IT" sz="1400" b="1" dirty="0" smtClean="0">
                <a:solidFill>
                  <a:schemeClr val="bg2">
                    <a:lumMod val="75000"/>
                  </a:schemeClr>
                </a:solidFill>
                <a:latin typeface="Tahoma" pitchFamily="34" charset="0"/>
              </a:rPr>
              <a:t>VII^ Edizione – Anteprima risultati</a:t>
            </a:r>
          </a:p>
        </p:txBody>
      </p:sp>
      <p:pic>
        <p:nvPicPr>
          <p:cNvPr id="2052" name="Picture 6" descr="isnet2"/>
          <p:cNvPicPr>
            <a:picLocks noChangeAspect="1" noChangeArrowheads="1"/>
          </p:cNvPicPr>
          <p:nvPr/>
        </p:nvPicPr>
        <p:blipFill>
          <a:blip r:embed="rId3" cstate="print"/>
          <a:srcRect/>
          <a:stretch>
            <a:fillRect/>
          </a:stretch>
        </p:blipFill>
        <p:spPr bwMode="auto">
          <a:xfrm>
            <a:off x="4514850" y="1666875"/>
            <a:ext cx="1441450" cy="1176338"/>
          </a:xfrm>
          <a:prstGeom prst="rect">
            <a:avLst/>
          </a:prstGeom>
          <a:noFill/>
          <a:ln w="9525">
            <a:noFill/>
            <a:miter lim="800000"/>
            <a:headEnd/>
            <a:tailEnd/>
          </a:ln>
        </p:spPr>
      </p:pic>
      <p:sp>
        <p:nvSpPr>
          <p:cNvPr id="2053" name="Line 7"/>
          <p:cNvSpPr>
            <a:spLocks noChangeShapeType="1"/>
          </p:cNvSpPr>
          <p:nvPr/>
        </p:nvSpPr>
        <p:spPr bwMode="auto">
          <a:xfrm>
            <a:off x="6089650" y="1673225"/>
            <a:ext cx="0" cy="3781425"/>
          </a:xfrm>
          <a:prstGeom prst="line">
            <a:avLst/>
          </a:prstGeom>
          <a:noFill/>
          <a:ln w="28575">
            <a:solidFill>
              <a:srgbClr val="FC9126"/>
            </a:solidFill>
            <a:round/>
            <a:headEnd type="oval" w="med" len="med"/>
            <a:tailEnd type="oval" w="med" len="med"/>
          </a:ln>
        </p:spPr>
        <p:txBody>
          <a:bodyPr wrap="none" anchor="ctr">
            <a:spAutoFit/>
          </a:bodyPr>
          <a:lstStyle/>
          <a:p>
            <a:endParaRPr lang="it-IT"/>
          </a:p>
        </p:txBody>
      </p:sp>
      <p:graphicFrame>
        <p:nvGraphicFramePr>
          <p:cNvPr id="2054" name="Object 8"/>
          <p:cNvGraphicFramePr>
            <a:graphicFrameLocks noChangeAspect="1"/>
          </p:cNvGraphicFramePr>
          <p:nvPr/>
        </p:nvGraphicFramePr>
        <p:xfrm>
          <a:off x="6899275" y="2438400"/>
          <a:ext cx="1093788" cy="1169988"/>
        </p:xfrm>
        <a:graphic>
          <a:graphicData uri="http://schemas.openxmlformats.org/presentationml/2006/ole">
            <p:oleObj spid="_x0000_s2054" name="Immagine bitmap" r:id="rId4" imgW="561905" imgH="600159" progId="PBrush">
              <p:embed/>
            </p:oleObj>
          </a:graphicData>
        </a:graphic>
      </p:graphicFrame>
      <p:graphicFrame>
        <p:nvGraphicFramePr>
          <p:cNvPr id="2055" name="Object 9"/>
          <p:cNvGraphicFramePr>
            <a:graphicFrameLocks noChangeAspect="1"/>
          </p:cNvGraphicFramePr>
          <p:nvPr/>
        </p:nvGraphicFramePr>
        <p:xfrm>
          <a:off x="6494463" y="3519488"/>
          <a:ext cx="927100" cy="990600"/>
        </p:xfrm>
        <a:graphic>
          <a:graphicData uri="http://schemas.openxmlformats.org/presentationml/2006/ole">
            <p:oleObj spid="_x0000_s2055" name="Immagine bitmap" r:id="rId5" imgW="561905" imgH="600159" progId="PBrush">
              <p:embed/>
            </p:oleObj>
          </a:graphicData>
        </a:graphic>
      </p:graphicFrame>
      <p:graphicFrame>
        <p:nvGraphicFramePr>
          <p:cNvPr id="2056" name="Object 10"/>
          <p:cNvGraphicFramePr>
            <a:graphicFrameLocks noChangeAspect="1"/>
          </p:cNvGraphicFramePr>
          <p:nvPr/>
        </p:nvGraphicFramePr>
        <p:xfrm>
          <a:off x="6315075" y="2349500"/>
          <a:ext cx="461963" cy="493713"/>
        </p:xfrm>
        <a:graphic>
          <a:graphicData uri="http://schemas.openxmlformats.org/presentationml/2006/ole">
            <p:oleObj spid="_x0000_s2056" name="Immagine bitmap" r:id="rId6" imgW="561905" imgH="600159" progId="PBrush">
              <p:embed/>
            </p:oleObj>
          </a:graphicData>
        </a:graphic>
      </p:graphicFrame>
      <p:sp>
        <p:nvSpPr>
          <p:cNvPr id="2057" name="Text Box 11"/>
          <p:cNvSpPr txBox="1">
            <a:spLocks noChangeArrowheads="1"/>
          </p:cNvSpPr>
          <p:nvPr/>
        </p:nvSpPr>
        <p:spPr bwMode="auto">
          <a:xfrm>
            <a:off x="2732088" y="5126038"/>
            <a:ext cx="939800" cy="290512"/>
          </a:xfrm>
          <a:prstGeom prst="rect">
            <a:avLst/>
          </a:prstGeom>
          <a:noFill/>
          <a:ln w="9525">
            <a:noFill/>
            <a:miter lim="800000"/>
            <a:headEnd/>
            <a:tailEnd/>
          </a:ln>
        </p:spPr>
        <p:txBody>
          <a:bodyPr wrap="none" anchor="ctr">
            <a:spAutoFit/>
          </a:bodyPr>
          <a:lstStyle/>
          <a:p>
            <a:pPr algn="r" eaLnBrk="0" hangingPunct="0">
              <a:lnSpc>
                <a:spcPct val="150000"/>
              </a:lnSpc>
            </a:pPr>
            <a:r>
              <a:rPr lang="it-IT" sz="1000" b="1">
                <a:solidFill>
                  <a:schemeClr val="bg2"/>
                </a:solidFill>
                <a:latin typeface="Tahoma" pitchFamily="34" charset="0"/>
              </a:rPr>
              <a:t>Luglio 2013</a:t>
            </a:r>
          </a:p>
        </p:txBody>
      </p:sp>
      <p:sp>
        <p:nvSpPr>
          <p:cNvPr id="2058" name="Text Box 12"/>
          <p:cNvSpPr txBox="1">
            <a:spLocks noChangeArrowheads="1"/>
          </p:cNvSpPr>
          <p:nvPr/>
        </p:nvSpPr>
        <p:spPr bwMode="auto">
          <a:xfrm>
            <a:off x="4138613" y="5110163"/>
            <a:ext cx="1776412" cy="290512"/>
          </a:xfrm>
          <a:prstGeom prst="rect">
            <a:avLst/>
          </a:prstGeom>
          <a:noFill/>
          <a:ln w="9525">
            <a:solidFill>
              <a:srgbClr val="FC8106"/>
            </a:solidFill>
            <a:miter lim="800000"/>
            <a:headEnd/>
            <a:tailEnd/>
          </a:ln>
        </p:spPr>
        <p:txBody>
          <a:bodyPr wrap="none" anchor="ctr">
            <a:spAutoFit/>
          </a:bodyPr>
          <a:lstStyle/>
          <a:p>
            <a:pPr algn="r" eaLnBrk="0" hangingPunct="0">
              <a:lnSpc>
                <a:spcPct val="150000"/>
              </a:lnSpc>
            </a:pPr>
            <a:r>
              <a:rPr lang="it-IT" sz="1000" b="1">
                <a:latin typeface="Tahoma" pitchFamily="34" charset="0"/>
              </a:rPr>
              <a:t>www.impresasociale.net</a:t>
            </a:r>
          </a:p>
        </p:txBody>
      </p:sp>
      <p:sp>
        <p:nvSpPr>
          <p:cNvPr id="2059" name="Text Box 14"/>
          <p:cNvSpPr txBox="1">
            <a:spLocks noChangeArrowheads="1"/>
          </p:cNvSpPr>
          <p:nvPr/>
        </p:nvSpPr>
        <p:spPr bwMode="auto">
          <a:xfrm>
            <a:off x="1344613" y="2836863"/>
            <a:ext cx="4668837" cy="290512"/>
          </a:xfrm>
          <a:prstGeom prst="rect">
            <a:avLst/>
          </a:prstGeom>
          <a:noFill/>
          <a:ln w="9525">
            <a:noFill/>
            <a:miter lim="800000"/>
            <a:headEnd/>
            <a:tailEnd/>
          </a:ln>
        </p:spPr>
        <p:txBody>
          <a:bodyPr anchor="ctr">
            <a:spAutoFit/>
          </a:bodyPr>
          <a:lstStyle/>
          <a:p>
            <a:pPr algn="r" eaLnBrk="0" hangingPunct="0">
              <a:lnSpc>
                <a:spcPct val="150000"/>
              </a:lnSpc>
            </a:pPr>
            <a:r>
              <a:rPr lang="it-IT" sz="1000" b="1">
                <a:latin typeface="Tahoma" pitchFamily="34" charset="0"/>
              </a:rPr>
              <a:t>Presenta</a:t>
            </a:r>
            <a:endParaRPr lang="it-IT" sz="1000" b="1">
              <a:solidFill>
                <a:schemeClr val="bg2"/>
              </a:solidFill>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
          <p:cNvPicPr>
            <a:picLocks noChangeAspect="1" noChangeArrowheads="1"/>
          </p:cNvPicPr>
          <p:nvPr/>
        </p:nvPicPr>
        <p:blipFill>
          <a:blip r:embed="rId2" cstate="print"/>
          <a:srcRect/>
          <a:stretch>
            <a:fillRect/>
          </a:stretch>
        </p:blipFill>
        <p:spPr bwMode="auto">
          <a:xfrm>
            <a:off x="700088" y="2482850"/>
            <a:ext cx="4922837" cy="2674938"/>
          </a:xfrm>
          <a:prstGeom prst="rect">
            <a:avLst/>
          </a:prstGeom>
          <a:noFill/>
          <a:ln w="9525">
            <a:noFill/>
            <a:miter lim="800000"/>
            <a:headEnd/>
            <a:tailEnd/>
          </a:ln>
          <a:effectLst/>
        </p:spPr>
      </p:pic>
      <p:sp>
        <p:nvSpPr>
          <p:cNvPr id="11267" name="AutoShape 2"/>
          <p:cNvSpPr>
            <a:spLocks noChangeAspect="1" noChangeArrowheads="1"/>
          </p:cNvSpPr>
          <p:nvPr/>
        </p:nvSpPr>
        <p:spPr bwMode="auto">
          <a:xfrm>
            <a:off x="847725" y="992188"/>
            <a:ext cx="2284413"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Capacità relazionale</a:t>
            </a:r>
          </a:p>
        </p:txBody>
      </p:sp>
      <p:sp>
        <p:nvSpPr>
          <p:cNvPr id="11268" name="Text Box 12"/>
          <p:cNvSpPr>
            <a:spLocks noChangeArrowheads="1"/>
          </p:cNvSpPr>
          <p:nvPr/>
        </p:nvSpPr>
        <p:spPr bwMode="auto">
          <a:xfrm>
            <a:off x="755650" y="1484313"/>
            <a:ext cx="6049963"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Il numero di relazioni con altre organizzazioni come si è modificato rispetto ad un anno fa?</a:t>
            </a:r>
          </a:p>
        </p:txBody>
      </p:sp>
      <p:sp>
        <p:nvSpPr>
          <p:cNvPr id="11269" name="Text Box 12"/>
          <p:cNvSpPr>
            <a:spLocks noChangeArrowheads="1"/>
          </p:cNvSpPr>
          <p:nvPr/>
        </p:nvSpPr>
        <p:spPr bwMode="auto">
          <a:xfrm>
            <a:off x="827088" y="2009775"/>
            <a:ext cx="3384550" cy="3397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Rapporti con altre organizzazioni non profit</a:t>
            </a:r>
          </a:p>
        </p:txBody>
      </p:sp>
      <p:sp>
        <p:nvSpPr>
          <p:cNvPr id="11270" name="Text Box 12"/>
          <p:cNvSpPr>
            <a:spLocks noChangeArrowheads="1"/>
          </p:cNvSpPr>
          <p:nvPr/>
        </p:nvSpPr>
        <p:spPr bwMode="auto">
          <a:xfrm>
            <a:off x="827088" y="5394325"/>
            <a:ext cx="1728787" cy="796925"/>
          </a:xfrm>
          <a:prstGeom prst="homePlate">
            <a:avLst>
              <a:gd name="adj" fmla="val 54233"/>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Come valuta la soddisfazione per queste relazioni?</a:t>
            </a:r>
          </a:p>
        </p:txBody>
      </p:sp>
      <p:sp>
        <p:nvSpPr>
          <p:cNvPr id="11271" name="AutoShape 6"/>
          <p:cNvSpPr>
            <a:spLocks noChangeArrowheads="1"/>
          </p:cNvSpPr>
          <p:nvPr/>
        </p:nvSpPr>
        <p:spPr bwMode="auto">
          <a:xfrm>
            <a:off x="5219700" y="2008188"/>
            <a:ext cx="3678238" cy="2365375"/>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Gli indici di relazione con le altre organizzazioni </a:t>
            </a:r>
            <a:r>
              <a:rPr lang="it-IT" sz="1000" b="1">
                <a:latin typeface="Tahoma" pitchFamily="34" charset="0"/>
              </a:rPr>
              <a:t>del terzo settore registrano un aumento (+ 2,3%) così come il livello di soddisfazione, che si conferma il più elevato tra tutte le categorie di stakeholders considerati. </a:t>
            </a:r>
          </a:p>
          <a:p>
            <a:pPr eaLnBrk="0" hangingPunct="0">
              <a:lnSpc>
                <a:spcPct val="150000"/>
              </a:lnSpc>
            </a:pPr>
            <a:r>
              <a:rPr lang="it-IT" sz="1000">
                <a:solidFill>
                  <a:srgbClr val="000000"/>
                </a:solidFill>
                <a:latin typeface="Tahoma" pitchFamily="34" charset="0"/>
              </a:rPr>
              <a:t>Aumentare le occasioni di network orizzontali  in fase di crisi sistemica è variabile strategica, animata da aspettative commisurate alle potenzialità effettive e senso di responsabilità condivisa.</a:t>
            </a:r>
            <a:endParaRPr lang="it-IT" sz="1000">
              <a:solidFill>
                <a:srgbClr val="0070C0"/>
              </a:solidFill>
              <a:latin typeface="Tahoma" pitchFamily="34" charset="0"/>
            </a:endParaRPr>
          </a:p>
        </p:txBody>
      </p:sp>
      <p:pic>
        <p:nvPicPr>
          <p:cNvPr id="11272" name="Picture 10"/>
          <p:cNvPicPr>
            <a:picLocks noChangeAspect="1" noChangeArrowheads="1"/>
          </p:cNvPicPr>
          <p:nvPr/>
        </p:nvPicPr>
        <p:blipFill>
          <a:blip r:embed="rId3" cstate="print"/>
          <a:srcRect/>
          <a:stretch>
            <a:fillRect/>
          </a:stretch>
        </p:blipFill>
        <p:spPr bwMode="auto">
          <a:xfrm>
            <a:off x="2771775" y="5273675"/>
            <a:ext cx="3400425"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1"/>
          <p:cNvPicPr>
            <a:picLocks noChangeAspect="1" noChangeArrowheads="1"/>
          </p:cNvPicPr>
          <p:nvPr/>
        </p:nvPicPr>
        <p:blipFill>
          <a:blip r:embed="rId2" cstate="print"/>
          <a:srcRect/>
          <a:stretch>
            <a:fillRect/>
          </a:stretch>
        </p:blipFill>
        <p:spPr bwMode="auto">
          <a:xfrm>
            <a:off x="690563" y="2425700"/>
            <a:ext cx="4922837" cy="2674938"/>
          </a:xfrm>
          <a:prstGeom prst="rect">
            <a:avLst/>
          </a:prstGeom>
          <a:noFill/>
          <a:ln w="9525">
            <a:noFill/>
            <a:miter lim="800000"/>
            <a:headEnd/>
            <a:tailEnd/>
          </a:ln>
          <a:effectLst/>
        </p:spPr>
      </p:pic>
      <p:sp>
        <p:nvSpPr>
          <p:cNvPr id="12291" name="AutoShape 2"/>
          <p:cNvSpPr>
            <a:spLocks noChangeAspect="1" noChangeArrowheads="1"/>
          </p:cNvSpPr>
          <p:nvPr/>
        </p:nvSpPr>
        <p:spPr bwMode="auto">
          <a:xfrm>
            <a:off x="847725" y="992188"/>
            <a:ext cx="2284413"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Capacità relazionale</a:t>
            </a:r>
          </a:p>
        </p:txBody>
      </p:sp>
      <p:sp>
        <p:nvSpPr>
          <p:cNvPr id="12292" name="Text Box 12"/>
          <p:cNvSpPr>
            <a:spLocks noChangeArrowheads="1"/>
          </p:cNvSpPr>
          <p:nvPr/>
        </p:nvSpPr>
        <p:spPr bwMode="auto">
          <a:xfrm>
            <a:off x="755650" y="1484313"/>
            <a:ext cx="6049963"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Il numero di relazioni con altre organizzazioni come si è modificato rispetto ad un anno fa?</a:t>
            </a:r>
          </a:p>
        </p:txBody>
      </p:sp>
      <p:sp>
        <p:nvSpPr>
          <p:cNvPr id="12293" name="Text Box 12"/>
          <p:cNvSpPr>
            <a:spLocks noChangeArrowheads="1"/>
          </p:cNvSpPr>
          <p:nvPr/>
        </p:nvSpPr>
        <p:spPr bwMode="auto">
          <a:xfrm>
            <a:off x="827088" y="2009775"/>
            <a:ext cx="3384550" cy="3397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Rapporti con media (tv, radio, giornali, ecc.)</a:t>
            </a:r>
          </a:p>
        </p:txBody>
      </p:sp>
      <p:sp>
        <p:nvSpPr>
          <p:cNvPr id="12294" name="Text Box 12"/>
          <p:cNvSpPr>
            <a:spLocks noChangeArrowheads="1"/>
          </p:cNvSpPr>
          <p:nvPr/>
        </p:nvSpPr>
        <p:spPr bwMode="auto">
          <a:xfrm>
            <a:off x="827088" y="5394325"/>
            <a:ext cx="1728787" cy="796925"/>
          </a:xfrm>
          <a:prstGeom prst="homePlate">
            <a:avLst>
              <a:gd name="adj" fmla="val 54233"/>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Come valuta la soddisfazione per queste relazioni?</a:t>
            </a:r>
          </a:p>
        </p:txBody>
      </p:sp>
      <p:sp>
        <p:nvSpPr>
          <p:cNvPr id="12295" name="Text Box 12"/>
          <p:cNvSpPr txBox="1">
            <a:spLocks noChangeArrowheads="1"/>
          </p:cNvSpPr>
          <p:nvPr/>
        </p:nvSpPr>
        <p:spPr bwMode="auto">
          <a:xfrm>
            <a:off x="6927850" y="1387475"/>
            <a:ext cx="184150" cy="457200"/>
          </a:xfrm>
          <a:prstGeom prst="rect">
            <a:avLst/>
          </a:prstGeom>
          <a:noFill/>
          <a:ln w="9525">
            <a:noFill/>
            <a:miter lim="800000"/>
            <a:headEnd/>
            <a:tailEnd/>
          </a:ln>
        </p:spPr>
        <p:txBody>
          <a:bodyPr wrap="none">
            <a:spAutoFit/>
          </a:bodyPr>
          <a:lstStyle/>
          <a:p>
            <a:endParaRPr lang="it-IT"/>
          </a:p>
        </p:txBody>
      </p:sp>
      <p:sp>
        <p:nvSpPr>
          <p:cNvPr id="12296" name="AutoShape 6"/>
          <p:cNvSpPr>
            <a:spLocks noChangeArrowheads="1"/>
          </p:cNvSpPr>
          <p:nvPr/>
        </p:nvSpPr>
        <p:spPr bwMode="auto">
          <a:xfrm>
            <a:off x="5653088" y="1990725"/>
            <a:ext cx="3167062" cy="1889125"/>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Quasi </a:t>
            </a:r>
            <a:r>
              <a:rPr lang="it-IT" sz="1000" b="1">
                <a:latin typeface="Tahoma" pitchFamily="34" charset="0"/>
              </a:rPr>
              <a:t>6 organizzazioni su 10 non hanno rapporti con i media.</a:t>
            </a:r>
          </a:p>
          <a:p>
            <a:pPr eaLnBrk="0" hangingPunct="0">
              <a:lnSpc>
                <a:spcPct val="150000"/>
              </a:lnSpc>
            </a:pPr>
            <a:r>
              <a:rPr lang="it-IT" sz="1000">
                <a:latin typeface="Tahoma" pitchFamily="34" charset="0"/>
              </a:rPr>
              <a:t>I rapporti con i media si confermano un punto debole delle imprese sociali; </a:t>
            </a:r>
            <a:r>
              <a:rPr lang="it-IT" sz="1000" b="1">
                <a:latin typeface="Tahoma" pitchFamily="34" charset="0"/>
              </a:rPr>
              <a:t>le relazioni sono spesso originate da singoli eventi o progetti  che determinano approcci e risultati discontinui.</a:t>
            </a:r>
          </a:p>
        </p:txBody>
      </p:sp>
      <p:pic>
        <p:nvPicPr>
          <p:cNvPr id="12297" name="Picture 11"/>
          <p:cNvPicPr>
            <a:picLocks noChangeAspect="1" noChangeArrowheads="1"/>
          </p:cNvPicPr>
          <p:nvPr/>
        </p:nvPicPr>
        <p:blipFill>
          <a:blip r:embed="rId3" cstate="print"/>
          <a:srcRect/>
          <a:stretch>
            <a:fillRect/>
          </a:stretch>
        </p:blipFill>
        <p:spPr bwMode="auto">
          <a:xfrm>
            <a:off x="2771775" y="5275263"/>
            <a:ext cx="3400425"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p:cNvPicPr>
            <a:picLocks noChangeAspect="1" noChangeArrowheads="1"/>
          </p:cNvPicPr>
          <p:nvPr/>
        </p:nvPicPr>
        <p:blipFill>
          <a:blip r:embed="rId2" cstate="print"/>
          <a:srcRect/>
          <a:stretch>
            <a:fillRect/>
          </a:stretch>
        </p:blipFill>
        <p:spPr bwMode="auto">
          <a:xfrm>
            <a:off x="776288" y="1582738"/>
            <a:ext cx="7150100" cy="2495550"/>
          </a:xfrm>
          <a:prstGeom prst="rect">
            <a:avLst/>
          </a:prstGeom>
          <a:noFill/>
          <a:ln w="9525">
            <a:noFill/>
            <a:miter lim="800000"/>
            <a:headEnd/>
            <a:tailEnd/>
          </a:ln>
          <a:effectLst/>
        </p:spPr>
      </p:pic>
      <p:sp>
        <p:nvSpPr>
          <p:cNvPr id="13315" name="AutoShape 2"/>
          <p:cNvSpPr>
            <a:spLocks noChangeAspect="1" noChangeArrowheads="1"/>
          </p:cNvSpPr>
          <p:nvPr/>
        </p:nvSpPr>
        <p:spPr bwMode="auto">
          <a:xfrm>
            <a:off x="847725" y="992188"/>
            <a:ext cx="8045450" cy="420687"/>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Capacità relazionale: quale correlazione con la performance economica?</a:t>
            </a:r>
          </a:p>
        </p:txBody>
      </p:sp>
      <p:sp>
        <p:nvSpPr>
          <p:cNvPr id="13316" name="AutoShape 6"/>
          <p:cNvSpPr>
            <a:spLocks noChangeArrowheads="1"/>
          </p:cNvSpPr>
          <p:nvPr/>
        </p:nvSpPr>
        <p:spPr bwMode="auto">
          <a:xfrm>
            <a:off x="827088" y="4149725"/>
            <a:ext cx="8072437" cy="1379538"/>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Si conferma anche per la VII° </a:t>
            </a:r>
            <a:r>
              <a:rPr lang="it-IT" sz="1000" b="1">
                <a:latin typeface="Tahoma" pitchFamily="34" charset="0"/>
              </a:rPr>
              <a:t>edizione la correlazione positiva tra dinamicità relazionale e performance economica</a:t>
            </a:r>
            <a:r>
              <a:rPr lang="it-IT" sz="1000">
                <a:latin typeface="Tahoma" pitchFamily="34" charset="0"/>
              </a:rPr>
              <a:t>. Come evidenziato nel grafico, il 34,8% delle organizzazioni che ha aumentato i rapporti registra un andamento economico in crescita, contro il 15,5% delle organizzazioni che hanno diminuito le proprie relazioni. </a:t>
            </a:r>
          </a:p>
          <a:p>
            <a:pPr eaLnBrk="0" hangingPunct="0">
              <a:lnSpc>
                <a:spcPct val="150000"/>
              </a:lnSpc>
            </a:pPr>
            <a:r>
              <a:rPr lang="it-IT" sz="1000" b="1">
                <a:latin typeface="Tahoma" pitchFamily="34" charset="0"/>
              </a:rPr>
              <a:t>A parità di investimenti relazionali i risultati sono inferiori rispetto al periodo  «pre-crisi», anche se una buona dinamicità relazionale permette un maggior tenuta rispetto alle mutate condizioni dei mercati.</a:t>
            </a:r>
          </a:p>
        </p:txBody>
      </p:sp>
      <p:sp>
        <p:nvSpPr>
          <p:cNvPr id="6" name="Ovale 5"/>
          <p:cNvSpPr/>
          <p:nvPr/>
        </p:nvSpPr>
        <p:spPr>
          <a:xfrm>
            <a:off x="2978150" y="1968500"/>
            <a:ext cx="503238" cy="504825"/>
          </a:xfrm>
          <a:prstGeom prst="ellipse">
            <a:avLst/>
          </a:prstGeom>
          <a:noFill/>
          <a:ln>
            <a:solidFill>
              <a:srgbClr val="FFC00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it-IT" dirty="0"/>
          </a:p>
        </p:txBody>
      </p:sp>
      <p:pic>
        <p:nvPicPr>
          <p:cNvPr id="13318" name="Picture 8"/>
          <p:cNvPicPr>
            <a:picLocks noChangeAspect="1" noChangeArrowheads="1"/>
          </p:cNvPicPr>
          <p:nvPr/>
        </p:nvPicPr>
        <p:blipFill>
          <a:blip r:embed="rId3" cstate="print"/>
          <a:srcRect/>
          <a:stretch>
            <a:fillRect/>
          </a:stretch>
        </p:blipFill>
        <p:spPr bwMode="auto">
          <a:xfrm>
            <a:off x="6861175" y="2206625"/>
            <a:ext cx="925513" cy="3603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10"/>
          <p:cNvSpPr>
            <a:spLocks noChangeAspect="1" noChangeArrowheads="1"/>
          </p:cNvSpPr>
          <p:nvPr/>
        </p:nvSpPr>
        <p:spPr bwMode="auto">
          <a:xfrm>
            <a:off x="838200" y="1047750"/>
            <a:ext cx="1430338" cy="304800"/>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Innovazione</a:t>
            </a:r>
          </a:p>
        </p:txBody>
      </p:sp>
      <p:sp>
        <p:nvSpPr>
          <p:cNvPr id="14339" name="Text Box 12"/>
          <p:cNvSpPr>
            <a:spLocks noChangeArrowheads="1"/>
          </p:cNvSpPr>
          <p:nvPr/>
        </p:nvSpPr>
        <p:spPr bwMode="auto">
          <a:xfrm>
            <a:off x="755650" y="1484313"/>
            <a:ext cx="6049963" cy="5492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Considerata l’innovazione come la capacità di generare nuovo valore per il “cliente”, sono state identificate quattro macro azioni innovative.</a:t>
            </a:r>
          </a:p>
        </p:txBody>
      </p:sp>
      <p:sp>
        <p:nvSpPr>
          <p:cNvPr id="14340" name="Text Box 12"/>
          <p:cNvSpPr>
            <a:spLocks noChangeArrowheads="1"/>
          </p:cNvSpPr>
          <p:nvPr/>
        </p:nvSpPr>
        <p:spPr bwMode="auto">
          <a:xfrm>
            <a:off x="755650" y="2303463"/>
            <a:ext cx="3816350" cy="7778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solidFill>
                  <a:srgbClr val="FF9900"/>
                </a:solidFill>
                <a:latin typeface="Tahoma" pitchFamily="34" charset="0"/>
              </a:rPr>
              <a:t>Sviluppo nuovi prodotti/servizi</a:t>
            </a:r>
          </a:p>
          <a:p>
            <a:pPr eaLnBrk="0" hangingPunct="0">
              <a:lnSpc>
                <a:spcPct val="150000"/>
              </a:lnSpc>
            </a:pPr>
            <a:r>
              <a:rPr lang="it-IT" sz="1000">
                <a:latin typeface="Tahoma" pitchFamily="34" charset="0"/>
              </a:rPr>
              <a:t>Azione intesa come creazione di nuovi prodotti/servizi, per</a:t>
            </a:r>
          </a:p>
          <a:p>
            <a:pPr eaLnBrk="0" hangingPunct="0">
              <a:lnSpc>
                <a:spcPct val="150000"/>
              </a:lnSpc>
            </a:pPr>
            <a:r>
              <a:rPr lang="it-IT" sz="1000">
                <a:latin typeface="Tahoma" pitchFamily="34" charset="0"/>
              </a:rPr>
              <a:t>conferire nuovo valore</a:t>
            </a:r>
          </a:p>
        </p:txBody>
      </p:sp>
      <p:sp>
        <p:nvSpPr>
          <p:cNvPr id="14341" name="Text Box 12"/>
          <p:cNvSpPr>
            <a:spLocks noChangeArrowheads="1"/>
          </p:cNvSpPr>
          <p:nvPr/>
        </p:nvSpPr>
        <p:spPr bwMode="auto">
          <a:xfrm>
            <a:off x="755650" y="3298825"/>
            <a:ext cx="3816350" cy="7778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solidFill>
                  <a:srgbClr val="FF9900"/>
                </a:solidFill>
                <a:latin typeface="Tahoma" pitchFamily="34" charset="0"/>
              </a:rPr>
              <a:t>Avete individuato nuove categorie di clienti</a:t>
            </a:r>
          </a:p>
          <a:p>
            <a:pPr eaLnBrk="0" hangingPunct="0">
              <a:lnSpc>
                <a:spcPct val="150000"/>
              </a:lnSpc>
            </a:pPr>
            <a:r>
              <a:rPr lang="it-IT" sz="1000">
                <a:latin typeface="Tahoma" pitchFamily="34" charset="0"/>
              </a:rPr>
              <a:t>Azione intesa come offerta di un valore esistente a segmenti di</a:t>
            </a:r>
          </a:p>
          <a:p>
            <a:pPr eaLnBrk="0" hangingPunct="0">
              <a:lnSpc>
                <a:spcPct val="150000"/>
              </a:lnSpc>
            </a:pPr>
            <a:r>
              <a:rPr lang="it-IT" sz="1000">
                <a:latin typeface="Tahoma" pitchFamily="34" charset="0"/>
              </a:rPr>
              <a:t>clientela diversi</a:t>
            </a:r>
          </a:p>
        </p:txBody>
      </p:sp>
      <p:sp>
        <p:nvSpPr>
          <p:cNvPr id="14342" name="Text Box 12"/>
          <p:cNvSpPr>
            <a:spLocks noChangeArrowheads="1"/>
          </p:cNvSpPr>
          <p:nvPr/>
        </p:nvSpPr>
        <p:spPr bwMode="auto">
          <a:xfrm>
            <a:off x="755650" y="4379913"/>
            <a:ext cx="3816350" cy="7778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solidFill>
                  <a:srgbClr val="FF9900"/>
                </a:solidFill>
                <a:latin typeface="Tahoma" pitchFamily="34" charset="0"/>
              </a:rPr>
              <a:t>Avete individuato nuove aree geografiche in cui operare</a:t>
            </a:r>
          </a:p>
          <a:p>
            <a:pPr eaLnBrk="0" hangingPunct="0">
              <a:lnSpc>
                <a:spcPct val="150000"/>
              </a:lnSpc>
            </a:pPr>
            <a:r>
              <a:rPr lang="it-IT" sz="1000">
                <a:latin typeface="Tahoma" pitchFamily="34" charset="0"/>
              </a:rPr>
              <a:t>Azione intesa come offerta di un valore esistente ad aree</a:t>
            </a:r>
          </a:p>
          <a:p>
            <a:pPr eaLnBrk="0" hangingPunct="0">
              <a:lnSpc>
                <a:spcPct val="150000"/>
              </a:lnSpc>
            </a:pPr>
            <a:r>
              <a:rPr lang="it-IT" sz="1000">
                <a:latin typeface="Tahoma" pitchFamily="34" charset="0"/>
              </a:rPr>
              <a:t>mercato giudicate sprovviste</a:t>
            </a:r>
          </a:p>
        </p:txBody>
      </p:sp>
      <p:sp>
        <p:nvSpPr>
          <p:cNvPr id="14343" name="Text Box 12"/>
          <p:cNvSpPr>
            <a:spLocks noChangeArrowheads="1"/>
          </p:cNvSpPr>
          <p:nvPr/>
        </p:nvSpPr>
        <p:spPr bwMode="auto">
          <a:xfrm>
            <a:off x="754063" y="5387975"/>
            <a:ext cx="3816350" cy="5492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solidFill>
                  <a:srgbClr val="FF9900"/>
                </a:solidFill>
                <a:latin typeface="Tahoma" pitchFamily="34" charset="0"/>
              </a:rPr>
              <a:t>Avete migliorato i processi e l’organizzazione interna</a:t>
            </a:r>
          </a:p>
          <a:p>
            <a:pPr eaLnBrk="0" hangingPunct="0">
              <a:lnSpc>
                <a:spcPct val="150000"/>
              </a:lnSpc>
            </a:pPr>
            <a:r>
              <a:rPr lang="it-IT" sz="1000">
                <a:latin typeface="Tahoma" pitchFamily="34" charset="0"/>
              </a:rPr>
              <a:t>Azione intesa come miglioramento del valore esistente</a:t>
            </a:r>
          </a:p>
        </p:txBody>
      </p:sp>
      <p:sp>
        <p:nvSpPr>
          <p:cNvPr id="14344" name="Text Box 12"/>
          <p:cNvSpPr>
            <a:spLocks noChangeArrowheads="1"/>
          </p:cNvSpPr>
          <p:nvPr/>
        </p:nvSpPr>
        <p:spPr bwMode="auto">
          <a:xfrm>
            <a:off x="5364163" y="2349500"/>
            <a:ext cx="2879725" cy="7778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Le 4 tipologie di intervento sono state</a:t>
            </a:r>
          </a:p>
          <a:p>
            <a:pPr eaLnBrk="0" hangingPunct="0">
              <a:lnSpc>
                <a:spcPct val="150000"/>
              </a:lnSpc>
            </a:pPr>
            <a:r>
              <a:rPr lang="it-IT" sz="1000">
                <a:latin typeface="Tahoma" pitchFamily="34" charset="0"/>
              </a:rPr>
              <a:t>considerate anche per la creazione di indici di</a:t>
            </a:r>
          </a:p>
          <a:p>
            <a:pPr eaLnBrk="0" hangingPunct="0">
              <a:lnSpc>
                <a:spcPct val="150000"/>
              </a:lnSpc>
            </a:pPr>
            <a:r>
              <a:rPr lang="it-IT" sz="1000">
                <a:latin typeface="Tahoma" pitchFamily="34" charset="0"/>
              </a:rPr>
              <a:t>capacità innovativa.</a:t>
            </a:r>
          </a:p>
        </p:txBody>
      </p:sp>
      <p:sp>
        <p:nvSpPr>
          <p:cNvPr id="14345" name="Text Box 12"/>
          <p:cNvSpPr>
            <a:spLocks noChangeArrowheads="1"/>
          </p:cNvSpPr>
          <p:nvPr/>
        </p:nvSpPr>
        <p:spPr bwMode="auto">
          <a:xfrm>
            <a:off x="5435600" y="3284538"/>
            <a:ext cx="1079500"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Interventi su:</a:t>
            </a:r>
          </a:p>
        </p:txBody>
      </p:sp>
      <p:sp>
        <p:nvSpPr>
          <p:cNvPr id="14346" name="Text Box 12"/>
          <p:cNvSpPr>
            <a:spLocks noChangeArrowheads="1"/>
          </p:cNvSpPr>
          <p:nvPr/>
        </p:nvSpPr>
        <p:spPr bwMode="auto">
          <a:xfrm>
            <a:off x="5435600" y="3810000"/>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4</a:t>
            </a:r>
          </a:p>
        </p:txBody>
      </p:sp>
      <p:sp>
        <p:nvSpPr>
          <p:cNvPr id="14347" name="Text Box 12"/>
          <p:cNvSpPr>
            <a:spLocks noChangeArrowheads="1"/>
          </p:cNvSpPr>
          <p:nvPr/>
        </p:nvSpPr>
        <p:spPr bwMode="auto">
          <a:xfrm>
            <a:off x="5435600" y="4233863"/>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3</a:t>
            </a:r>
          </a:p>
        </p:txBody>
      </p:sp>
      <p:sp>
        <p:nvSpPr>
          <p:cNvPr id="14348" name="Text Box 12"/>
          <p:cNvSpPr>
            <a:spLocks noChangeArrowheads="1"/>
          </p:cNvSpPr>
          <p:nvPr/>
        </p:nvSpPr>
        <p:spPr bwMode="auto">
          <a:xfrm>
            <a:off x="5435600" y="4657725"/>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2</a:t>
            </a:r>
          </a:p>
        </p:txBody>
      </p:sp>
      <p:sp>
        <p:nvSpPr>
          <p:cNvPr id="14349" name="Text Box 12"/>
          <p:cNvSpPr>
            <a:spLocks noChangeArrowheads="1"/>
          </p:cNvSpPr>
          <p:nvPr/>
        </p:nvSpPr>
        <p:spPr bwMode="auto">
          <a:xfrm>
            <a:off x="5435600" y="5081588"/>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1</a:t>
            </a:r>
          </a:p>
        </p:txBody>
      </p:sp>
      <p:sp>
        <p:nvSpPr>
          <p:cNvPr id="14350" name="Text Box 12"/>
          <p:cNvSpPr>
            <a:spLocks noChangeArrowheads="1"/>
          </p:cNvSpPr>
          <p:nvPr/>
        </p:nvSpPr>
        <p:spPr bwMode="auto">
          <a:xfrm>
            <a:off x="5435600" y="5505450"/>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0</a:t>
            </a:r>
          </a:p>
        </p:txBody>
      </p:sp>
      <p:sp>
        <p:nvSpPr>
          <p:cNvPr id="14351" name="Text Box 12"/>
          <p:cNvSpPr>
            <a:spLocks noChangeArrowheads="1"/>
          </p:cNvSpPr>
          <p:nvPr/>
        </p:nvSpPr>
        <p:spPr bwMode="auto">
          <a:xfrm>
            <a:off x="5740400" y="3810000"/>
            <a:ext cx="1079500"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aree innovative</a:t>
            </a:r>
          </a:p>
        </p:txBody>
      </p:sp>
      <p:sp>
        <p:nvSpPr>
          <p:cNvPr id="14352" name="Text Box 12"/>
          <p:cNvSpPr>
            <a:spLocks noChangeArrowheads="1"/>
          </p:cNvSpPr>
          <p:nvPr/>
        </p:nvSpPr>
        <p:spPr bwMode="auto">
          <a:xfrm>
            <a:off x="5740400" y="4222750"/>
            <a:ext cx="1079500"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aree innovative</a:t>
            </a:r>
          </a:p>
        </p:txBody>
      </p:sp>
      <p:sp>
        <p:nvSpPr>
          <p:cNvPr id="14353" name="Text Box 12"/>
          <p:cNvSpPr>
            <a:spLocks noChangeArrowheads="1"/>
          </p:cNvSpPr>
          <p:nvPr/>
        </p:nvSpPr>
        <p:spPr bwMode="auto">
          <a:xfrm>
            <a:off x="5740400" y="4635500"/>
            <a:ext cx="1079500"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aree innovative</a:t>
            </a:r>
          </a:p>
        </p:txBody>
      </p:sp>
      <p:sp>
        <p:nvSpPr>
          <p:cNvPr id="14354" name="Text Box 12"/>
          <p:cNvSpPr>
            <a:spLocks noChangeArrowheads="1"/>
          </p:cNvSpPr>
          <p:nvPr/>
        </p:nvSpPr>
        <p:spPr bwMode="auto">
          <a:xfrm>
            <a:off x="5740400" y="5048250"/>
            <a:ext cx="1079500"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aree innovative</a:t>
            </a:r>
          </a:p>
        </p:txBody>
      </p:sp>
      <p:sp>
        <p:nvSpPr>
          <p:cNvPr id="14355" name="Text Box 12"/>
          <p:cNvSpPr>
            <a:spLocks noChangeArrowheads="1"/>
          </p:cNvSpPr>
          <p:nvPr/>
        </p:nvSpPr>
        <p:spPr bwMode="auto">
          <a:xfrm>
            <a:off x="5740400" y="5473700"/>
            <a:ext cx="1079500"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aree innovative</a:t>
            </a:r>
          </a:p>
        </p:txBody>
      </p:sp>
      <p:sp>
        <p:nvSpPr>
          <p:cNvPr id="14356" name="AutoShape 23"/>
          <p:cNvSpPr>
            <a:spLocks/>
          </p:cNvSpPr>
          <p:nvPr/>
        </p:nvSpPr>
        <p:spPr bwMode="auto">
          <a:xfrm>
            <a:off x="7019925" y="3789363"/>
            <a:ext cx="73025" cy="792162"/>
          </a:xfrm>
          <a:prstGeom prst="rightBrace">
            <a:avLst>
              <a:gd name="adj1" fmla="val 90398"/>
              <a:gd name="adj2" fmla="val 50000"/>
            </a:avLst>
          </a:prstGeom>
          <a:noFill/>
          <a:ln w="9525">
            <a:solidFill>
              <a:srgbClr val="FF9900"/>
            </a:solidFill>
            <a:round/>
            <a:headEnd/>
            <a:tailEnd/>
          </a:ln>
        </p:spPr>
        <p:txBody>
          <a:bodyPr wrap="none" anchor="ctr"/>
          <a:lstStyle/>
          <a:p>
            <a:endParaRPr lang="it-IT"/>
          </a:p>
        </p:txBody>
      </p:sp>
      <p:sp>
        <p:nvSpPr>
          <p:cNvPr id="14357" name="AutoShape 24"/>
          <p:cNvSpPr>
            <a:spLocks/>
          </p:cNvSpPr>
          <p:nvPr/>
        </p:nvSpPr>
        <p:spPr bwMode="auto">
          <a:xfrm>
            <a:off x="7019925" y="5084763"/>
            <a:ext cx="73025" cy="792162"/>
          </a:xfrm>
          <a:prstGeom prst="rightBrace">
            <a:avLst>
              <a:gd name="adj1" fmla="val 90398"/>
              <a:gd name="adj2" fmla="val 50000"/>
            </a:avLst>
          </a:prstGeom>
          <a:noFill/>
          <a:ln w="9525">
            <a:solidFill>
              <a:srgbClr val="FF9900"/>
            </a:solidFill>
            <a:round/>
            <a:headEnd/>
            <a:tailEnd/>
          </a:ln>
        </p:spPr>
        <p:txBody>
          <a:bodyPr wrap="none" anchor="ctr"/>
          <a:lstStyle/>
          <a:p>
            <a:endParaRPr lang="it-IT"/>
          </a:p>
        </p:txBody>
      </p:sp>
      <p:sp>
        <p:nvSpPr>
          <p:cNvPr id="14358" name="AutoShape 25"/>
          <p:cNvSpPr>
            <a:spLocks/>
          </p:cNvSpPr>
          <p:nvPr/>
        </p:nvSpPr>
        <p:spPr bwMode="auto">
          <a:xfrm>
            <a:off x="7019925" y="4652963"/>
            <a:ext cx="73025" cy="360362"/>
          </a:xfrm>
          <a:prstGeom prst="rightBrace">
            <a:avLst>
              <a:gd name="adj1" fmla="val 41123"/>
              <a:gd name="adj2" fmla="val 50000"/>
            </a:avLst>
          </a:prstGeom>
          <a:noFill/>
          <a:ln w="9525">
            <a:solidFill>
              <a:srgbClr val="FF9900"/>
            </a:solidFill>
            <a:round/>
            <a:headEnd/>
            <a:tailEnd/>
          </a:ln>
        </p:spPr>
        <p:txBody>
          <a:bodyPr wrap="none" anchor="ctr"/>
          <a:lstStyle/>
          <a:p>
            <a:endParaRPr lang="it-IT"/>
          </a:p>
        </p:txBody>
      </p:sp>
      <p:sp>
        <p:nvSpPr>
          <p:cNvPr id="14359" name="Text Box 12"/>
          <p:cNvSpPr>
            <a:spLocks noChangeArrowheads="1"/>
          </p:cNvSpPr>
          <p:nvPr/>
        </p:nvSpPr>
        <p:spPr bwMode="auto">
          <a:xfrm>
            <a:off x="7235825" y="4017963"/>
            <a:ext cx="1368425" cy="339725"/>
          </a:xfrm>
          <a:prstGeom prst="rect">
            <a:avLst/>
          </a:prstGeom>
          <a:noFill/>
          <a:ln w="19050" algn="ctr">
            <a:solidFill>
              <a:srgbClr val="FF9900"/>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 Alta innovazione</a:t>
            </a:r>
          </a:p>
        </p:txBody>
      </p:sp>
      <p:sp>
        <p:nvSpPr>
          <p:cNvPr id="14360" name="Text Box 12"/>
          <p:cNvSpPr>
            <a:spLocks noChangeArrowheads="1"/>
          </p:cNvSpPr>
          <p:nvPr/>
        </p:nvSpPr>
        <p:spPr bwMode="auto">
          <a:xfrm>
            <a:off x="7235825" y="4648200"/>
            <a:ext cx="1368425" cy="339725"/>
          </a:xfrm>
          <a:prstGeom prst="rect">
            <a:avLst/>
          </a:prstGeom>
          <a:noFill/>
          <a:ln w="19050" algn="ctr">
            <a:solidFill>
              <a:srgbClr val="FF9900"/>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 Media innovazione</a:t>
            </a:r>
          </a:p>
        </p:txBody>
      </p:sp>
      <p:sp>
        <p:nvSpPr>
          <p:cNvPr id="14361" name="Text Box 12"/>
          <p:cNvSpPr>
            <a:spLocks noChangeArrowheads="1"/>
          </p:cNvSpPr>
          <p:nvPr/>
        </p:nvSpPr>
        <p:spPr bwMode="auto">
          <a:xfrm>
            <a:off x="7235825" y="5303838"/>
            <a:ext cx="1368425" cy="339725"/>
          </a:xfrm>
          <a:prstGeom prst="rect">
            <a:avLst/>
          </a:prstGeom>
          <a:noFill/>
          <a:ln w="19050" algn="ctr">
            <a:solidFill>
              <a:srgbClr val="FF9900"/>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 Bassa innovazione</a:t>
            </a:r>
          </a:p>
        </p:txBody>
      </p:sp>
      <p:sp>
        <p:nvSpPr>
          <p:cNvPr id="14362" name="Rectangle 29"/>
          <p:cNvSpPr>
            <a:spLocks noChangeArrowheads="1"/>
          </p:cNvSpPr>
          <p:nvPr/>
        </p:nvSpPr>
        <p:spPr bwMode="auto">
          <a:xfrm>
            <a:off x="5219700" y="2205038"/>
            <a:ext cx="3529013" cy="3960812"/>
          </a:xfrm>
          <a:prstGeom prst="rect">
            <a:avLst/>
          </a:prstGeom>
          <a:noFill/>
          <a:ln w="12700" cap="rnd">
            <a:solidFill>
              <a:schemeClr val="bg2"/>
            </a:solidFill>
            <a:prstDash val="sysDot"/>
            <a:miter lim="800000"/>
            <a:headEnd/>
            <a:tailEnd/>
          </a:ln>
        </p:spPr>
        <p:txBody>
          <a:bodyPr wrap="none" anchor="ctr"/>
          <a:lstStyle/>
          <a:p>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p:cNvPicPr>
            <a:picLocks noChangeAspect="1" noChangeArrowheads="1"/>
          </p:cNvPicPr>
          <p:nvPr/>
        </p:nvPicPr>
        <p:blipFill>
          <a:blip r:embed="rId2" cstate="print"/>
          <a:srcRect/>
          <a:stretch>
            <a:fillRect/>
          </a:stretch>
        </p:blipFill>
        <p:spPr bwMode="auto">
          <a:xfrm>
            <a:off x="684213" y="2492375"/>
            <a:ext cx="4332287" cy="2676525"/>
          </a:xfrm>
          <a:prstGeom prst="rect">
            <a:avLst/>
          </a:prstGeom>
          <a:noFill/>
          <a:ln w="9525">
            <a:noFill/>
            <a:miter lim="800000"/>
            <a:headEnd/>
            <a:tailEnd/>
          </a:ln>
          <a:effectLst/>
        </p:spPr>
      </p:pic>
      <p:sp>
        <p:nvSpPr>
          <p:cNvPr id="15363" name="AutoShape 10"/>
          <p:cNvSpPr>
            <a:spLocks noChangeAspect="1" noChangeArrowheads="1"/>
          </p:cNvSpPr>
          <p:nvPr/>
        </p:nvSpPr>
        <p:spPr bwMode="auto">
          <a:xfrm>
            <a:off x="838200" y="1047750"/>
            <a:ext cx="1430338" cy="304800"/>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Innovazione</a:t>
            </a:r>
          </a:p>
        </p:txBody>
      </p:sp>
      <p:sp>
        <p:nvSpPr>
          <p:cNvPr id="15364" name="Text Box 12"/>
          <p:cNvSpPr>
            <a:spLocks noChangeArrowheads="1"/>
          </p:cNvSpPr>
          <p:nvPr/>
        </p:nvSpPr>
        <p:spPr bwMode="auto">
          <a:xfrm>
            <a:off x="6516688" y="3690938"/>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4</a:t>
            </a:r>
          </a:p>
        </p:txBody>
      </p:sp>
      <p:sp>
        <p:nvSpPr>
          <p:cNvPr id="15365" name="Text Box 12"/>
          <p:cNvSpPr>
            <a:spLocks noChangeArrowheads="1"/>
          </p:cNvSpPr>
          <p:nvPr/>
        </p:nvSpPr>
        <p:spPr bwMode="auto">
          <a:xfrm>
            <a:off x="6516688" y="4114800"/>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3</a:t>
            </a:r>
          </a:p>
        </p:txBody>
      </p:sp>
      <p:sp>
        <p:nvSpPr>
          <p:cNvPr id="15366" name="Text Box 12"/>
          <p:cNvSpPr>
            <a:spLocks noChangeArrowheads="1"/>
          </p:cNvSpPr>
          <p:nvPr/>
        </p:nvSpPr>
        <p:spPr bwMode="auto">
          <a:xfrm>
            <a:off x="6516688" y="4538663"/>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2</a:t>
            </a:r>
          </a:p>
        </p:txBody>
      </p:sp>
      <p:sp>
        <p:nvSpPr>
          <p:cNvPr id="15367" name="Text Box 12"/>
          <p:cNvSpPr>
            <a:spLocks noChangeArrowheads="1"/>
          </p:cNvSpPr>
          <p:nvPr/>
        </p:nvSpPr>
        <p:spPr bwMode="auto">
          <a:xfrm>
            <a:off x="6516688" y="4962525"/>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1</a:t>
            </a:r>
          </a:p>
        </p:txBody>
      </p:sp>
      <p:sp>
        <p:nvSpPr>
          <p:cNvPr id="15368" name="Text Box 12"/>
          <p:cNvSpPr>
            <a:spLocks noChangeArrowheads="1"/>
          </p:cNvSpPr>
          <p:nvPr/>
        </p:nvSpPr>
        <p:spPr bwMode="auto">
          <a:xfrm>
            <a:off x="6516688" y="5386388"/>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0</a:t>
            </a:r>
          </a:p>
        </p:txBody>
      </p:sp>
      <p:sp>
        <p:nvSpPr>
          <p:cNvPr id="15369" name="Line 11"/>
          <p:cNvSpPr>
            <a:spLocks noChangeShapeType="1"/>
          </p:cNvSpPr>
          <p:nvPr/>
        </p:nvSpPr>
        <p:spPr bwMode="auto">
          <a:xfrm flipV="1">
            <a:off x="6950075" y="3690938"/>
            <a:ext cx="0" cy="2016125"/>
          </a:xfrm>
          <a:prstGeom prst="line">
            <a:avLst/>
          </a:prstGeom>
          <a:noFill/>
          <a:ln w="28575">
            <a:solidFill>
              <a:srgbClr val="FF9900"/>
            </a:solidFill>
            <a:round/>
            <a:headEnd/>
            <a:tailEnd type="triangle" w="med" len="med"/>
          </a:ln>
        </p:spPr>
        <p:txBody>
          <a:bodyPr/>
          <a:lstStyle/>
          <a:p>
            <a:endParaRPr lang="it-IT"/>
          </a:p>
        </p:txBody>
      </p:sp>
      <p:sp>
        <p:nvSpPr>
          <p:cNvPr id="15370" name="Text Box 12"/>
          <p:cNvSpPr>
            <a:spLocks noChangeArrowheads="1"/>
          </p:cNvSpPr>
          <p:nvPr/>
        </p:nvSpPr>
        <p:spPr bwMode="auto">
          <a:xfrm>
            <a:off x="7094538" y="3546475"/>
            <a:ext cx="1079500" cy="5492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Alta innovazione</a:t>
            </a:r>
          </a:p>
        </p:txBody>
      </p:sp>
      <p:sp>
        <p:nvSpPr>
          <p:cNvPr id="15371" name="Text Box 12"/>
          <p:cNvSpPr>
            <a:spLocks noChangeArrowheads="1"/>
          </p:cNvSpPr>
          <p:nvPr/>
        </p:nvSpPr>
        <p:spPr bwMode="auto">
          <a:xfrm>
            <a:off x="7094538" y="5275263"/>
            <a:ext cx="1079500" cy="5492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Bassa innovazione</a:t>
            </a:r>
          </a:p>
        </p:txBody>
      </p:sp>
      <p:sp>
        <p:nvSpPr>
          <p:cNvPr id="15372" name="Text Box 12"/>
          <p:cNvSpPr>
            <a:spLocks noChangeArrowheads="1"/>
          </p:cNvSpPr>
          <p:nvPr/>
        </p:nvSpPr>
        <p:spPr bwMode="auto">
          <a:xfrm>
            <a:off x="6516688" y="2944813"/>
            <a:ext cx="1223962" cy="568325"/>
          </a:xfrm>
          <a:prstGeom prst="rect">
            <a:avLst/>
          </a:prstGeom>
          <a:noFill/>
          <a:ln w="19050" algn="ctr">
            <a:solidFill>
              <a:srgbClr val="FF9900"/>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Legenda indice</a:t>
            </a:r>
          </a:p>
          <a:p>
            <a:pPr eaLnBrk="0" hangingPunct="0">
              <a:lnSpc>
                <a:spcPct val="150000"/>
              </a:lnSpc>
            </a:pPr>
            <a:r>
              <a:rPr lang="it-IT" sz="1000">
                <a:latin typeface="Tahoma" pitchFamily="34" charset="0"/>
              </a:rPr>
              <a:t>di innovazione</a:t>
            </a:r>
          </a:p>
        </p:txBody>
      </p:sp>
      <p:sp>
        <p:nvSpPr>
          <p:cNvPr id="15373" name="Text Box 12"/>
          <p:cNvSpPr>
            <a:spLocks noChangeArrowheads="1"/>
          </p:cNvSpPr>
          <p:nvPr/>
        </p:nvSpPr>
        <p:spPr bwMode="auto">
          <a:xfrm>
            <a:off x="755650" y="5372100"/>
            <a:ext cx="4752975" cy="55562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i="1">
                <a:latin typeface="Tahoma" pitchFamily="34" charset="0"/>
              </a:rPr>
              <a:t>Nota: “innovatori” organizzazioni che nel corso dell’anno sono intervenute almeno su una delle 4 aree di innovazione</a:t>
            </a:r>
          </a:p>
        </p:txBody>
      </p:sp>
      <p:sp>
        <p:nvSpPr>
          <p:cNvPr id="15374" name="AutoShape 6"/>
          <p:cNvSpPr>
            <a:spLocks noChangeArrowheads="1"/>
          </p:cNvSpPr>
          <p:nvPr/>
        </p:nvSpPr>
        <p:spPr bwMode="auto">
          <a:xfrm>
            <a:off x="817563" y="1617663"/>
            <a:ext cx="7642225" cy="868362"/>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Dopo l’aumento registrato nella scorsa edizione dell’Osservatorio, i </a:t>
            </a:r>
            <a:r>
              <a:rPr lang="it-IT" sz="1000" b="1">
                <a:latin typeface="Tahoma" pitchFamily="34" charset="0"/>
              </a:rPr>
              <a:t>livelli di innovazione registrano una lieve flessione.</a:t>
            </a:r>
            <a:r>
              <a:rPr lang="it-IT" sz="1000">
                <a:latin typeface="Tahoma" pitchFamily="34" charset="0"/>
              </a:rPr>
              <a:t> Anche il numero di imprese sociali «innovatrici» subisce una leggera contrazione. Malgrado ciò le percentuali complessive continuano ad essere elevate con l’88,3% di organizzazioni che ha realizzato almeno una iniziativa nell’ultimo anno.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p:cNvPicPr>
            <a:picLocks noChangeAspect="1" noChangeArrowheads="1"/>
          </p:cNvPicPr>
          <p:nvPr/>
        </p:nvPicPr>
        <p:blipFill>
          <a:blip r:embed="rId2" cstate="print"/>
          <a:srcRect/>
          <a:stretch>
            <a:fillRect/>
          </a:stretch>
        </p:blipFill>
        <p:spPr bwMode="auto">
          <a:xfrm>
            <a:off x="790575" y="1638300"/>
            <a:ext cx="6362700" cy="1285875"/>
          </a:xfrm>
          <a:prstGeom prst="rect">
            <a:avLst/>
          </a:prstGeom>
          <a:noFill/>
          <a:ln w="9525">
            <a:noFill/>
            <a:miter lim="800000"/>
            <a:headEnd/>
            <a:tailEnd/>
          </a:ln>
        </p:spPr>
      </p:pic>
      <p:sp>
        <p:nvSpPr>
          <p:cNvPr id="16387" name="AutoShape 10"/>
          <p:cNvSpPr>
            <a:spLocks noChangeAspect="1" noChangeArrowheads="1"/>
          </p:cNvSpPr>
          <p:nvPr/>
        </p:nvSpPr>
        <p:spPr bwMode="auto">
          <a:xfrm>
            <a:off x="838200" y="1047750"/>
            <a:ext cx="1430338" cy="304800"/>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Innovazione</a:t>
            </a:r>
          </a:p>
        </p:txBody>
      </p:sp>
      <p:sp>
        <p:nvSpPr>
          <p:cNvPr id="16388" name="Rectangle 39"/>
          <p:cNvSpPr>
            <a:spLocks noChangeArrowheads="1"/>
          </p:cNvSpPr>
          <p:nvPr/>
        </p:nvSpPr>
        <p:spPr bwMode="auto">
          <a:xfrm>
            <a:off x="3889375" y="1835150"/>
            <a:ext cx="792163" cy="1079500"/>
          </a:xfrm>
          <a:prstGeom prst="rect">
            <a:avLst/>
          </a:prstGeom>
          <a:noFill/>
          <a:ln w="19050">
            <a:solidFill>
              <a:srgbClr val="FF9900"/>
            </a:solidFill>
            <a:miter lim="800000"/>
            <a:headEnd/>
            <a:tailEnd/>
          </a:ln>
        </p:spPr>
        <p:txBody>
          <a:bodyPr wrap="none" anchor="ctr"/>
          <a:lstStyle/>
          <a:p>
            <a:endParaRPr lang="it-IT"/>
          </a:p>
        </p:txBody>
      </p:sp>
      <p:sp>
        <p:nvSpPr>
          <p:cNvPr id="16389" name="AutoShape 6"/>
          <p:cNvSpPr>
            <a:spLocks noChangeArrowheads="1"/>
          </p:cNvSpPr>
          <p:nvPr/>
        </p:nvSpPr>
        <p:spPr bwMode="auto">
          <a:xfrm>
            <a:off x="817563" y="3668713"/>
            <a:ext cx="7210425" cy="1889125"/>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b="1">
                <a:latin typeface="Tahoma" pitchFamily="34" charset="0"/>
              </a:rPr>
              <a:t>L’area di maggior interesse resta quella del miglioramento organizzativo e ottimizzazione dei processi</a:t>
            </a:r>
            <a:r>
              <a:rPr lang="it-IT" sz="1000">
                <a:latin typeface="Tahoma" pitchFamily="34" charset="0"/>
              </a:rPr>
              <a:t>, sono queste infatti che permettono di ridurre i costi, quindi ristabilire equilibrio rispetto ai minori ricavi determinati dalla crisi economica in atto, anche se si registra un calo del 4,2% rispetto alla precedente edizione. Il calo si attesta sugli stessi livelli anche nello sviluppo di nuovi prodotti e servizi e nell’individuazione di nuove categorie di clienti (rispettivamente -3,0% e -4,0%) mentre rimane all’incirca stabile l’individuazione di nuove aree geografiche in cui operare</a:t>
            </a:r>
            <a:r>
              <a:rPr lang="it-IT" sz="1000" b="1">
                <a:latin typeface="Tahoma" pitchFamily="34" charset="0"/>
              </a:rPr>
              <a:t>. Le imprese sociali continuano quindi a procedere nel processo di innovazione e di investimento anche se il perdurare della crisi economica incomincia a pesare sugli investimenti per l’innovazione.</a:t>
            </a:r>
          </a:p>
        </p:txBody>
      </p:sp>
      <p:sp>
        <p:nvSpPr>
          <p:cNvPr id="16390" name="Rectangle 39"/>
          <p:cNvSpPr>
            <a:spLocks noChangeArrowheads="1"/>
          </p:cNvSpPr>
          <p:nvPr/>
        </p:nvSpPr>
        <p:spPr bwMode="auto">
          <a:xfrm>
            <a:off x="5589588" y="1835150"/>
            <a:ext cx="792162" cy="1079500"/>
          </a:xfrm>
          <a:prstGeom prst="rect">
            <a:avLst/>
          </a:prstGeom>
          <a:noFill/>
          <a:ln w="19050">
            <a:solidFill>
              <a:srgbClr val="FF9900"/>
            </a:solidFill>
            <a:miter lim="800000"/>
            <a:headEnd/>
            <a:tailEnd/>
          </a:ln>
        </p:spPr>
        <p:txBody>
          <a:bodyPr wrap="none" anchor="ctr"/>
          <a:lstStyle/>
          <a:p>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10"/>
          <p:cNvSpPr>
            <a:spLocks noChangeAspect="1" noChangeArrowheads="1"/>
          </p:cNvSpPr>
          <p:nvPr/>
        </p:nvSpPr>
        <p:spPr bwMode="auto">
          <a:xfrm>
            <a:off x="838200" y="1047750"/>
            <a:ext cx="1430338" cy="304800"/>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Innovazione</a:t>
            </a:r>
          </a:p>
        </p:txBody>
      </p:sp>
      <p:sp>
        <p:nvSpPr>
          <p:cNvPr id="17411" name="Text Box 12"/>
          <p:cNvSpPr>
            <a:spLocks noChangeArrowheads="1"/>
          </p:cNvSpPr>
          <p:nvPr/>
        </p:nvSpPr>
        <p:spPr bwMode="auto">
          <a:xfrm>
            <a:off x="7235825" y="3600450"/>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4</a:t>
            </a:r>
          </a:p>
        </p:txBody>
      </p:sp>
      <p:sp>
        <p:nvSpPr>
          <p:cNvPr id="17412" name="Text Box 12"/>
          <p:cNvSpPr>
            <a:spLocks noChangeArrowheads="1"/>
          </p:cNvSpPr>
          <p:nvPr/>
        </p:nvSpPr>
        <p:spPr bwMode="auto">
          <a:xfrm>
            <a:off x="7235825" y="4024313"/>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3</a:t>
            </a:r>
          </a:p>
        </p:txBody>
      </p:sp>
      <p:sp>
        <p:nvSpPr>
          <p:cNvPr id="17413" name="Text Box 12"/>
          <p:cNvSpPr>
            <a:spLocks noChangeArrowheads="1"/>
          </p:cNvSpPr>
          <p:nvPr/>
        </p:nvSpPr>
        <p:spPr bwMode="auto">
          <a:xfrm>
            <a:off x="7235825" y="4448175"/>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2</a:t>
            </a:r>
          </a:p>
        </p:txBody>
      </p:sp>
      <p:sp>
        <p:nvSpPr>
          <p:cNvPr id="17414" name="Text Box 12"/>
          <p:cNvSpPr>
            <a:spLocks noChangeArrowheads="1"/>
          </p:cNvSpPr>
          <p:nvPr/>
        </p:nvSpPr>
        <p:spPr bwMode="auto">
          <a:xfrm>
            <a:off x="7235825" y="4872038"/>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1</a:t>
            </a:r>
          </a:p>
        </p:txBody>
      </p:sp>
      <p:sp>
        <p:nvSpPr>
          <p:cNvPr id="17415" name="Text Box 12"/>
          <p:cNvSpPr>
            <a:spLocks noChangeArrowheads="1"/>
          </p:cNvSpPr>
          <p:nvPr/>
        </p:nvSpPr>
        <p:spPr bwMode="auto">
          <a:xfrm>
            <a:off x="7235825" y="5295900"/>
            <a:ext cx="288925" cy="339725"/>
          </a:xfrm>
          <a:prstGeom prst="rect">
            <a:avLst/>
          </a:prstGeom>
          <a:noFill/>
          <a:ln w="19050" algn="ctr">
            <a:solidFill>
              <a:schemeClr val="bg2"/>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0</a:t>
            </a:r>
          </a:p>
        </p:txBody>
      </p:sp>
      <p:sp>
        <p:nvSpPr>
          <p:cNvPr id="17416" name="Line 11"/>
          <p:cNvSpPr>
            <a:spLocks noChangeShapeType="1"/>
          </p:cNvSpPr>
          <p:nvPr/>
        </p:nvSpPr>
        <p:spPr bwMode="auto">
          <a:xfrm flipV="1">
            <a:off x="7669213" y="3600450"/>
            <a:ext cx="0" cy="2016125"/>
          </a:xfrm>
          <a:prstGeom prst="line">
            <a:avLst/>
          </a:prstGeom>
          <a:noFill/>
          <a:ln w="28575">
            <a:solidFill>
              <a:srgbClr val="FF9900"/>
            </a:solidFill>
            <a:round/>
            <a:headEnd/>
            <a:tailEnd type="triangle" w="med" len="med"/>
          </a:ln>
        </p:spPr>
        <p:txBody>
          <a:bodyPr/>
          <a:lstStyle/>
          <a:p>
            <a:endParaRPr lang="it-IT"/>
          </a:p>
        </p:txBody>
      </p:sp>
      <p:sp>
        <p:nvSpPr>
          <p:cNvPr id="17417" name="Text Box 12"/>
          <p:cNvSpPr>
            <a:spLocks noChangeArrowheads="1"/>
          </p:cNvSpPr>
          <p:nvPr/>
        </p:nvSpPr>
        <p:spPr bwMode="auto">
          <a:xfrm>
            <a:off x="7813675" y="3455988"/>
            <a:ext cx="1079500" cy="5492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Alta innovazione</a:t>
            </a:r>
          </a:p>
        </p:txBody>
      </p:sp>
      <p:sp>
        <p:nvSpPr>
          <p:cNvPr id="17418" name="Text Box 12"/>
          <p:cNvSpPr>
            <a:spLocks noChangeArrowheads="1"/>
          </p:cNvSpPr>
          <p:nvPr/>
        </p:nvSpPr>
        <p:spPr bwMode="auto">
          <a:xfrm>
            <a:off x="7813675" y="5184775"/>
            <a:ext cx="1079500" cy="5492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Bassa innovazione</a:t>
            </a:r>
          </a:p>
        </p:txBody>
      </p:sp>
      <p:sp>
        <p:nvSpPr>
          <p:cNvPr id="17419" name="Text Box 12"/>
          <p:cNvSpPr>
            <a:spLocks noChangeArrowheads="1"/>
          </p:cNvSpPr>
          <p:nvPr/>
        </p:nvSpPr>
        <p:spPr bwMode="auto">
          <a:xfrm>
            <a:off x="754063" y="5759450"/>
            <a:ext cx="7489825" cy="5492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i="1">
                <a:latin typeface="Tahoma" pitchFamily="34" charset="0"/>
              </a:rPr>
              <a:t>(*) le classi temporali sono state ridefinite a partire dal riassetto del quadro normativo di riferimento:</a:t>
            </a:r>
            <a:endParaRPr lang="it-IT" sz="1000" i="1">
              <a:solidFill>
                <a:srgbClr val="FF3300"/>
              </a:solidFill>
              <a:latin typeface="Tahoma" pitchFamily="34" charset="0"/>
            </a:endParaRPr>
          </a:p>
          <a:p>
            <a:pPr eaLnBrk="0" hangingPunct="0">
              <a:lnSpc>
                <a:spcPct val="150000"/>
              </a:lnSpc>
            </a:pPr>
            <a:r>
              <a:rPr lang="it-IT" sz="1000" i="1">
                <a:latin typeface="Tahoma" pitchFamily="34" charset="0"/>
              </a:rPr>
              <a:t>Legge 381/1991 – Legge 142/2001 – CCNL 94-97 e CCNL 98-01 sulla Cooperazione Sociale</a:t>
            </a:r>
          </a:p>
        </p:txBody>
      </p:sp>
      <p:sp>
        <p:nvSpPr>
          <p:cNvPr id="17420" name="Text Box 12"/>
          <p:cNvSpPr>
            <a:spLocks noChangeArrowheads="1"/>
          </p:cNvSpPr>
          <p:nvPr/>
        </p:nvSpPr>
        <p:spPr bwMode="auto">
          <a:xfrm>
            <a:off x="7235825" y="2854325"/>
            <a:ext cx="1223963" cy="568325"/>
          </a:xfrm>
          <a:prstGeom prst="rect">
            <a:avLst/>
          </a:prstGeom>
          <a:noFill/>
          <a:ln w="19050" algn="ctr">
            <a:solidFill>
              <a:srgbClr val="FF9900"/>
            </a:solidFill>
            <a:miter lim="800000"/>
            <a:headEnd/>
            <a:tailEnd/>
          </a:ln>
        </p:spPr>
        <p:txBody>
          <a:bodyPr lIns="90000" tIns="46800" rIns="90000" bIns="46800">
            <a:spAutoFit/>
          </a:bodyPr>
          <a:lstStyle/>
          <a:p>
            <a:pPr eaLnBrk="0" hangingPunct="0">
              <a:lnSpc>
                <a:spcPct val="150000"/>
              </a:lnSpc>
            </a:pPr>
            <a:r>
              <a:rPr lang="it-IT" sz="1000">
                <a:latin typeface="Tahoma" pitchFamily="34" charset="0"/>
              </a:rPr>
              <a:t>Legenda indice</a:t>
            </a:r>
          </a:p>
          <a:p>
            <a:pPr eaLnBrk="0" hangingPunct="0">
              <a:lnSpc>
                <a:spcPct val="150000"/>
              </a:lnSpc>
            </a:pPr>
            <a:r>
              <a:rPr lang="it-IT" sz="1000">
                <a:latin typeface="Tahoma" pitchFamily="34" charset="0"/>
              </a:rPr>
              <a:t>di innovazione</a:t>
            </a:r>
          </a:p>
        </p:txBody>
      </p:sp>
      <p:sp>
        <p:nvSpPr>
          <p:cNvPr id="17421" name="AutoShape 6"/>
          <p:cNvSpPr>
            <a:spLocks noChangeArrowheads="1"/>
          </p:cNvSpPr>
          <p:nvPr/>
        </p:nvSpPr>
        <p:spPr bwMode="auto">
          <a:xfrm>
            <a:off x="825500" y="1627188"/>
            <a:ext cx="8007350" cy="833437"/>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Si conferma la correlazione </a:t>
            </a:r>
            <a:r>
              <a:rPr lang="it-IT" sz="1000" b="1">
                <a:latin typeface="Tahoma" pitchFamily="34" charset="0"/>
              </a:rPr>
              <a:t>positiva tra innovazione e performance economica</a:t>
            </a:r>
            <a:r>
              <a:rPr lang="it-IT" sz="1000">
                <a:latin typeface="Tahoma" pitchFamily="34" charset="0"/>
              </a:rPr>
              <a:t>. Sono  le organizzazioni di più recente costituzione e quelle localizzate nel Nord Ovest</a:t>
            </a:r>
            <a:r>
              <a:rPr lang="it-IT" sz="1000" i="1">
                <a:solidFill>
                  <a:srgbClr val="FF0000"/>
                </a:solidFill>
                <a:latin typeface="Tahoma" pitchFamily="34" charset="0"/>
              </a:rPr>
              <a:t> </a:t>
            </a:r>
            <a:r>
              <a:rPr lang="it-IT" sz="1000">
                <a:latin typeface="Tahoma" pitchFamily="34" charset="0"/>
              </a:rPr>
              <a:t>che presentano gli indici più alti. Delle imprese sociali che hanno relazioni mediamente in aumento (38,0% del campione) oltre un terzo presenta indici di innovazione elevati. </a:t>
            </a:r>
            <a:endParaRPr lang="it-IT" sz="1000" i="1">
              <a:solidFill>
                <a:srgbClr val="FF0000"/>
              </a:solidFill>
              <a:latin typeface="Tahoma" pitchFamily="34" charset="0"/>
            </a:endParaRPr>
          </a:p>
        </p:txBody>
      </p:sp>
      <p:pic>
        <p:nvPicPr>
          <p:cNvPr id="17422" name="Picture 19"/>
          <p:cNvPicPr>
            <a:picLocks noChangeAspect="1" noChangeArrowheads="1"/>
          </p:cNvPicPr>
          <p:nvPr/>
        </p:nvPicPr>
        <p:blipFill>
          <a:blip r:embed="rId3" cstate="print"/>
          <a:srcRect/>
          <a:stretch>
            <a:fillRect/>
          </a:stretch>
        </p:blipFill>
        <p:spPr bwMode="auto">
          <a:xfrm>
            <a:off x="3792538" y="4208463"/>
            <a:ext cx="2752725" cy="1209675"/>
          </a:xfrm>
          <a:prstGeom prst="rect">
            <a:avLst/>
          </a:prstGeom>
          <a:noFill/>
          <a:ln w="9525">
            <a:noFill/>
            <a:miter lim="800000"/>
            <a:headEnd/>
            <a:tailEnd/>
          </a:ln>
        </p:spPr>
      </p:pic>
      <p:pic>
        <p:nvPicPr>
          <p:cNvPr id="17423" name="Picture 20"/>
          <p:cNvPicPr>
            <a:picLocks noChangeAspect="1" noChangeArrowheads="1"/>
          </p:cNvPicPr>
          <p:nvPr/>
        </p:nvPicPr>
        <p:blipFill>
          <a:blip r:embed="rId4" cstate="print"/>
          <a:srcRect/>
          <a:stretch>
            <a:fillRect/>
          </a:stretch>
        </p:blipFill>
        <p:spPr bwMode="auto">
          <a:xfrm>
            <a:off x="809625" y="4217988"/>
            <a:ext cx="2752725" cy="1209675"/>
          </a:xfrm>
          <a:prstGeom prst="rect">
            <a:avLst/>
          </a:prstGeom>
          <a:noFill/>
          <a:ln w="9525">
            <a:noFill/>
            <a:miter lim="800000"/>
            <a:headEnd/>
            <a:tailEnd/>
          </a:ln>
        </p:spPr>
      </p:pic>
      <p:pic>
        <p:nvPicPr>
          <p:cNvPr id="17424" name="Picture 21"/>
          <p:cNvPicPr>
            <a:picLocks noChangeAspect="1" noChangeArrowheads="1"/>
          </p:cNvPicPr>
          <p:nvPr/>
        </p:nvPicPr>
        <p:blipFill>
          <a:blip r:embed="rId5" cstate="print"/>
          <a:srcRect/>
          <a:stretch>
            <a:fillRect/>
          </a:stretch>
        </p:blipFill>
        <p:spPr bwMode="auto">
          <a:xfrm>
            <a:off x="819150" y="2673350"/>
            <a:ext cx="2752725" cy="1409700"/>
          </a:xfrm>
          <a:prstGeom prst="rect">
            <a:avLst/>
          </a:prstGeom>
          <a:noFill/>
          <a:ln w="9525">
            <a:noFill/>
            <a:miter lim="800000"/>
            <a:headEnd/>
            <a:tailEnd/>
          </a:ln>
        </p:spPr>
      </p:pic>
      <p:pic>
        <p:nvPicPr>
          <p:cNvPr id="17425" name="Picture 20"/>
          <p:cNvPicPr>
            <a:picLocks noChangeAspect="1" noChangeArrowheads="1"/>
          </p:cNvPicPr>
          <p:nvPr/>
        </p:nvPicPr>
        <p:blipFill>
          <a:blip r:embed="rId6" cstate="print"/>
          <a:srcRect/>
          <a:stretch>
            <a:fillRect/>
          </a:stretch>
        </p:blipFill>
        <p:spPr bwMode="auto">
          <a:xfrm>
            <a:off x="3792538" y="2673350"/>
            <a:ext cx="2838450" cy="1209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2"/>
          <p:cNvSpPr>
            <a:spLocks noChangeArrowheads="1"/>
          </p:cNvSpPr>
          <p:nvPr/>
        </p:nvSpPr>
        <p:spPr bwMode="auto">
          <a:xfrm>
            <a:off x="827088" y="1628775"/>
            <a:ext cx="4321175" cy="5556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Avete creato divisioni o rami d’azienda? Avete progettato Start Up di Impresa? Avete fondato Start Up di Impresa?</a:t>
            </a:r>
          </a:p>
        </p:txBody>
      </p:sp>
      <p:sp>
        <p:nvSpPr>
          <p:cNvPr id="18435" name="AutoShape 2"/>
          <p:cNvSpPr>
            <a:spLocks noChangeAspect="1" noChangeArrowheads="1"/>
          </p:cNvSpPr>
          <p:nvPr/>
        </p:nvSpPr>
        <p:spPr bwMode="auto">
          <a:xfrm>
            <a:off x="827088" y="1052513"/>
            <a:ext cx="1223962"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Start Up</a:t>
            </a:r>
          </a:p>
        </p:txBody>
      </p:sp>
      <p:sp>
        <p:nvSpPr>
          <p:cNvPr id="18436" name="AutoShape 6"/>
          <p:cNvSpPr>
            <a:spLocks noChangeArrowheads="1"/>
          </p:cNvSpPr>
          <p:nvPr/>
        </p:nvSpPr>
        <p:spPr bwMode="auto">
          <a:xfrm>
            <a:off x="5508625" y="1628775"/>
            <a:ext cx="3240088" cy="3132138"/>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b="1">
                <a:latin typeface="Tahoma" pitchFamily="34" charset="0"/>
              </a:rPr>
              <a:t>Le attività innovative sono spesso all’origine di processi di gemmazione di impresa.</a:t>
            </a:r>
            <a:r>
              <a:rPr lang="it-IT" sz="1000">
                <a:latin typeface="Tahoma" pitchFamily="34" charset="0"/>
              </a:rPr>
              <a:t> Si registra infatti una correlazione positiva tra progettazione di start up e propensione all’innovazione.</a:t>
            </a:r>
          </a:p>
          <a:p>
            <a:pPr eaLnBrk="0" hangingPunct="0">
              <a:lnSpc>
                <a:spcPct val="150000"/>
              </a:lnSpc>
            </a:pPr>
            <a:r>
              <a:rPr lang="it-IT" sz="1000">
                <a:latin typeface="Tahoma" pitchFamily="34" charset="0"/>
              </a:rPr>
              <a:t>Quest’anno si osserva </a:t>
            </a:r>
            <a:r>
              <a:rPr lang="it-IT" sz="1000" b="1">
                <a:latin typeface="Tahoma" pitchFamily="34" charset="0"/>
              </a:rPr>
              <a:t>una maggior propensione alla progettazione (+3,7%) e costituzione (+2,4%) di Start Up. </a:t>
            </a:r>
          </a:p>
          <a:p>
            <a:pPr eaLnBrk="0" hangingPunct="0">
              <a:lnSpc>
                <a:spcPct val="150000"/>
              </a:lnSpc>
            </a:pPr>
            <a:r>
              <a:rPr lang="it-IT" sz="1000">
                <a:latin typeface="Tahoma" pitchFamily="34" charset="0"/>
              </a:rPr>
              <a:t>La maggior parte delle Start Up è stata fondata da cooperative localizzate nel Nord Ovest. Le cooperative sociali di tipo A sono invece quelle più attive nella progettazione di Start Up. </a:t>
            </a:r>
          </a:p>
        </p:txBody>
      </p:sp>
      <p:pic>
        <p:nvPicPr>
          <p:cNvPr id="18437" name="Picture 10"/>
          <p:cNvPicPr>
            <a:picLocks noChangeAspect="1" noChangeArrowheads="1"/>
          </p:cNvPicPr>
          <p:nvPr/>
        </p:nvPicPr>
        <p:blipFill>
          <a:blip r:embed="rId2" cstate="print"/>
          <a:srcRect/>
          <a:stretch>
            <a:fillRect/>
          </a:stretch>
        </p:blipFill>
        <p:spPr bwMode="auto">
          <a:xfrm>
            <a:off x="696913" y="2492375"/>
            <a:ext cx="4503737" cy="2674938"/>
          </a:xfrm>
          <a:prstGeom prst="rect">
            <a:avLst/>
          </a:prstGeom>
          <a:noFill/>
          <a:ln w="9525">
            <a:noFill/>
            <a:miter lim="800000"/>
            <a:headEnd/>
            <a:tailEnd/>
          </a:ln>
          <a:effectLst/>
        </p:spPr>
      </p:pic>
      <p:sp>
        <p:nvSpPr>
          <p:cNvPr id="2" name="Rettangolo 1"/>
          <p:cNvSpPr/>
          <p:nvPr/>
        </p:nvSpPr>
        <p:spPr>
          <a:xfrm>
            <a:off x="827088" y="4268788"/>
            <a:ext cx="3671887" cy="7921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18439" name="Text Box 12"/>
          <p:cNvSpPr>
            <a:spLocks noChangeArrowheads="1"/>
          </p:cNvSpPr>
          <p:nvPr/>
        </p:nvSpPr>
        <p:spPr bwMode="auto">
          <a:xfrm>
            <a:off x="755650" y="4652963"/>
            <a:ext cx="4537075" cy="1709737"/>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Il 10,7% di coloro che hanno progettato start up stanno considerando l’ipotesi di acquisire la natura giuridica di «impresa sociale».</a:t>
            </a:r>
          </a:p>
          <a:p>
            <a:pPr eaLnBrk="0" hangingPunct="0">
              <a:lnSpc>
                <a:spcPct val="150000"/>
              </a:lnSpc>
            </a:pPr>
            <a:endParaRPr lang="it-IT" sz="1000" b="1">
              <a:latin typeface="Tahoma" pitchFamily="34" charset="0"/>
            </a:endParaRPr>
          </a:p>
          <a:p>
            <a:pPr eaLnBrk="0" hangingPunct="0">
              <a:lnSpc>
                <a:spcPct val="150000"/>
              </a:lnSpc>
            </a:pPr>
            <a:r>
              <a:rPr lang="it-IT" sz="1000" b="1">
                <a:latin typeface="Tahoma" pitchFamily="34" charset="0"/>
              </a:rPr>
              <a:t>Il 16,3% del campione ha preferito non procedere con start up, ma ha dato continuità all’innovazione creando nuove divisioni o rami d’azienda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8"/>
          <p:cNvPicPr>
            <a:picLocks noChangeAspect="1" noChangeArrowheads="1"/>
          </p:cNvPicPr>
          <p:nvPr/>
        </p:nvPicPr>
        <p:blipFill>
          <a:blip r:embed="rId2" cstate="print"/>
          <a:srcRect r="14973"/>
          <a:stretch>
            <a:fillRect/>
          </a:stretch>
        </p:blipFill>
        <p:spPr bwMode="auto">
          <a:xfrm>
            <a:off x="846138" y="2212975"/>
            <a:ext cx="4849812" cy="3863975"/>
          </a:xfrm>
          <a:prstGeom prst="rect">
            <a:avLst/>
          </a:prstGeom>
          <a:noFill/>
          <a:ln w="9525">
            <a:noFill/>
            <a:miter lim="800000"/>
            <a:headEnd/>
            <a:tailEnd/>
          </a:ln>
          <a:effectLst/>
        </p:spPr>
      </p:pic>
      <p:sp>
        <p:nvSpPr>
          <p:cNvPr id="19459" name="Text Box 12"/>
          <p:cNvSpPr>
            <a:spLocks noChangeArrowheads="1"/>
          </p:cNvSpPr>
          <p:nvPr/>
        </p:nvSpPr>
        <p:spPr bwMode="auto">
          <a:xfrm>
            <a:off x="827088" y="1628775"/>
            <a:ext cx="4610100" cy="5556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Relativamente ai rapporti con altre organizzazioni quale tipo di accordi avete stipulato nel 2012? </a:t>
            </a:r>
          </a:p>
        </p:txBody>
      </p:sp>
      <p:sp>
        <p:nvSpPr>
          <p:cNvPr id="19460" name="AutoShape 2"/>
          <p:cNvSpPr>
            <a:spLocks noChangeAspect="1" noChangeArrowheads="1"/>
          </p:cNvSpPr>
          <p:nvPr/>
        </p:nvSpPr>
        <p:spPr bwMode="auto">
          <a:xfrm>
            <a:off x="827088" y="1052513"/>
            <a:ext cx="3313112"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Rapporti con altre organizzazioni</a:t>
            </a:r>
          </a:p>
        </p:txBody>
      </p:sp>
      <p:sp>
        <p:nvSpPr>
          <p:cNvPr id="19461" name="AutoShape 6"/>
          <p:cNvSpPr>
            <a:spLocks noChangeArrowheads="1"/>
          </p:cNvSpPr>
          <p:nvPr/>
        </p:nvSpPr>
        <p:spPr bwMode="auto">
          <a:xfrm>
            <a:off x="5940425" y="1651000"/>
            <a:ext cx="3024188" cy="2400300"/>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Oltre alle fusioni, si osservano altre forme di collaborazione tra imprese sociali.</a:t>
            </a:r>
          </a:p>
          <a:p>
            <a:pPr eaLnBrk="0" hangingPunct="0">
              <a:lnSpc>
                <a:spcPct val="150000"/>
              </a:lnSpc>
            </a:pPr>
            <a:r>
              <a:rPr lang="it-IT" sz="1000" b="1">
                <a:latin typeface="Tahoma" pitchFamily="34" charset="0"/>
              </a:rPr>
              <a:t>Ben 7 imprese sociali su 10 ha instaurato almeno 1 nuovo rapporto con altre organizzazioni nel 2012</a:t>
            </a:r>
            <a:r>
              <a:rPr lang="it-IT" sz="1000">
                <a:latin typeface="Tahoma" pitchFamily="34" charset="0"/>
              </a:rPr>
              <a:t>. La tipologia di accordo più diffusa è quella di tipo informale quindi non scritta, siglata da più del 60% del Panel. Circa 1 intervistato su 3 ha siglato ATS, ATI e RTI.</a:t>
            </a:r>
          </a:p>
        </p:txBody>
      </p:sp>
      <p:sp>
        <p:nvSpPr>
          <p:cNvPr id="19462" name="Text Box 12"/>
          <p:cNvSpPr>
            <a:spLocks noChangeArrowheads="1"/>
          </p:cNvSpPr>
          <p:nvPr/>
        </p:nvSpPr>
        <p:spPr bwMode="auto">
          <a:xfrm>
            <a:off x="754063" y="5965825"/>
            <a:ext cx="1585912" cy="325438"/>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i="1">
                <a:latin typeface="Tahoma" pitchFamily="34" charset="0"/>
              </a:rPr>
              <a:t>Indici di penetrazione</a:t>
            </a:r>
          </a:p>
        </p:txBody>
      </p:sp>
      <p:sp>
        <p:nvSpPr>
          <p:cNvPr id="19463" name="Text Box 12"/>
          <p:cNvSpPr>
            <a:spLocks noChangeArrowheads="1"/>
          </p:cNvSpPr>
          <p:nvPr/>
        </p:nvSpPr>
        <p:spPr bwMode="auto">
          <a:xfrm>
            <a:off x="4500563" y="5065713"/>
            <a:ext cx="4392612" cy="1249362"/>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Il 14,7% del campione ha dichiarato avere obiettivi di </a:t>
            </a:r>
            <a:r>
              <a:rPr lang="it-IT" sz="1000" b="1">
                <a:latin typeface="Tahoma" pitchFamily="34" charset="0"/>
              </a:rPr>
              <a:t>fusione</a:t>
            </a:r>
            <a:r>
              <a:rPr lang="it-IT" sz="1000">
                <a:latin typeface="Tahoma" pitchFamily="34" charset="0"/>
              </a:rPr>
              <a:t> (7,5% nella precedente edizione dell’osservatorio). L’interesse è più elevato al Nord Ovest (22,5%) e al Nord Est (16,7%). Sono maggiormente interessate alle «fusioni» le organizzazioni in crescita e le cooperative di tipo A e di tipo B.</a:t>
            </a:r>
            <a:endParaRPr lang="it-IT" sz="1000">
              <a:solidFill>
                <a:srgbClr val="FF0000"/>
              </a:solidFill>
              <a:latin typeface="Tahoma" pitchFamily="34" charset="0"/>
            </a:endParaRPr>
          </a:p>
          <a:p>
            <a:pPr eaLnBrk="0" hangingPunct="0">
              <a:lnSpc>
                <a:spcPct val="150000"/>
              </a:lnSpc>
            </a:pPr>
            <a:endParaRPr lang="it-IT" sz="1000">
              <a:latin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3"/>
          <p:cNvPicPr>
            <a:picLocks noChangeAspect="1" noChangeArrowheads="1"/>
          </p:cNvPicPr>
          <p:nvPr/>
        </p:nvPicPr>
        <p:blipFill>
          <a:blip r:embed="rId2" cstate="print"/>
          <a:srcRect l="16402" t="34200" r="15997" b="26691"/>
          <a:stretch>
            <a:fillRect/>
          </a:stretch>
        </p:blipFill>
        <p:spPr bwMode="auto">
          <a:xfrm>
            <a:off x="638175" y="2257425"/>
            <a:ext cx="3295650" cy="1411288"/>
          </a:xfrm>
          <a:prstGeom prst="rect">
            <a:avLst/>
          </a:prstGeom>
          <a:noFill/>
          <a:ln w="9525">
            <a:noFill/>
            <a:miter lim="800000"/>
            <a:headEnd/>
            <a:tailEnd/>
          </a:ln>
          <a:effectLst/>
        </p:spPr>
      </p:pic>
      <p:sp>
        <p:nvSpPr>
          <p:cNvPr id="20483" name="Text Box 12"/>
          <p:cNvSpPr>
            <a:spLocks noChangeArrowheads="1"/>
          </p:cNvSpPr>
          <p:nvPr/>
        </p:nvSpPr>
        <p:spPr bwMode="auto">
          <a:xfrm>
            <a:off x="827088" y="1628775"/>
            <a:ext cx="4608512" cy="5556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Fatto 100 il fatturato del 2012, quanto è stato generato da entrate derivanti dal settore pubblico? Quanto dal privato?</a:t>
            </a:r>
          </a:p>
        </p:txBody>
      </p:sp>
      <p:sp>
        <p:nvSpPr>
          <p:cNvPr id="20484" name="AutoShape 2"/>
          <p:cNvSpPr>
            <a:spLocks noChangeAspect="1" noChangeArrowheads="1"/>
          </p:cNvSpPr>
          <p:nvPr/>
        </p:nvSpPr>
        <p:spPr bwMode="auto">
          <a:xfrm>
            <a:off x="827088" y="1052513"/>
            <a:ext cx="1296987"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Fatturato</a:t>
            </a:r>
          </a:p>
        </p:txBody>
      </p:sp>
      <p:sp>
        <p:nvSpPr>
          <p:cNvPr id="20485" name="AutoShape 6"/>
          <p:cNvSpPr>
            <a:spLocks noChangeArrowheads="1"/>
          </p:cNvSpPr>
          <p:nvPr/>
        </p:nvSpPr>
        <p:spPr bwMode="auto">
          <a:xfrm>
            <a:off x="5867400" y="1727200"/>
            <a:ext cx="3097213" cy="3830638"/>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b="1">
                <a:latin typeface="Tahoma" pitchFamily="34" charset="0"/>
              </a:rPr>
              <a:t>Due su tre delle imprese interpellate lavora prevalentemente con il pubblico </a:t>
            </a:r>
            <a:r>
              <a:rPr lang="it-IT" sz="1000">
                <a:latin typeface="Tahoma" pitchFamily="34" charset="0"/>
              </a:rPr>
              <a:t>(con un leggero incremento di 0,6 punti percentuali rispetto alla scorsa edizione)</a:t>
            </a:r>
          </a:p>
          <a:p>
            <a:pPr eaLnBrk="0" hangingPunct="0">
              <a:lnSpc>
                <a:spcPct val="150000"/>
              </a:lnSpc>
            </a:pPr>
            <a:r>
              <a:rPr lang="it-IT" sz="1000">
                <a:latin typeface="Tahoma" pitchFamily="34" charset="0"/>
              </a:rPr>
              <a:t>Tra le imprese </a:t>
            </a:r>
            <a:r>
              <a:rPr lang="it-IT" sz="1000" b="1">
                <a:latin typeface="Tahoma" pitchFamily="34" charset="0"/>
              </a:rPr>
              <a:t>che lavorano meno con il pubblico le organizzazioni più giovani, quelle localizzate nel nord est e le cooperative  di tipo B. </a:t>
            </a:r>
            <a:r>
              <a:rPr lang="it-IT" sz="1000">
                <a:latin typeface="Tahoma" pitchFamily="34" charset="0"/>
              </a:rPr>
              <a:t>Viceversa, Sono i consorzi le organizzazioni il cui fatturato deriva in maggior misura da introiti derivanti da rapporti con l’ente pubblico. Le cooperative in «Crescita» nel 2012 lavorano maggiormente con l’ente pubblico (73,1) rispetto a quelle «Stabili» (65,8) e in «Difficoltà» (54,7). </a:t>
            </a:r>
          </a:p>
        </p:txBody>
      </p:sp>
      <p:pic>
        <p:nvPicPr>
          <p:cNvPr id="20486" name="Picture 10"/>
          <p:cNvPicPr>
            <a:picLocks noChangeAspect="1" noChangeArrowheads="1"/>
          </p:cNvPicPr>
          <p:nvPr/>
        </p:nvPicPr>
        <p:blipFill>
          <a:blip r:embed="rId3" cstate="print"/>
          <a:srcRect/>
          <a:stretch>
            <a:fillRect/>
          </a:stretch>
        </p:blipFill>
        <p:spPr bwMode="auto">
          <a:xfrm>
            <a:off x="808038" y="3952875"/>
            <a:ext cx="3800475" cy="1009650"/>
          </a:xfrm>
          <a:prstGeom prst="rect">
            <a:avLst/>
          </a:prstGeom>
          <a:noFill/>
          <a:ln w="9525">
            <a:noFill/>
            <a:miter lim="800000"/>
            <a:headEnd/>
            <a:tailEnd/>
          </a:ln>
          <a:effectLst/>
        </p:spPr>
      </p:pic>
      <p:pic>
        <p:nvPicPr>
          <p:cNvPr id="20487" name="Picture 11"/>
          <p:cNvPicPr>
            <a:picLocks noChangeAspect="1" noChangeArrowheads="1"/>
          </p:cNvPicPr>
          <p:nvPr/>
        </p:nvPicPr>
        <p:blipFill>
          <a:blip r:embed="rId4" cstate="print"/>
          <a:srcRect/>
          <a:stretch>
            <a:fillRect/>
          </a:stretch>
        </p:blipFill>
        <p:spPr bwMode="auto">
          <a:xfrm>
            <a:off x="808038" y="5162550"/>
            <a:ext cx="3800475" cy="1009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13"/>
          <p:cNvSpPr>
            <a:spLocks noChangeAspect="1" noChangeArrowheads="1"/>
          </p:cNvSpPr>
          <p:nvPr/>
        </p:nvSpPr>
        <p:spPr bwMode="auto">
          <a:xfrm>
            <a:off x="847725" y="992188"/>
            <a:ext cx="3859213"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Osservatorio ISNET sull’impresa sociale</a:t>
            </a:r>
          </a:p>
        </p:txBody>
      </p:sp>
      <p:sp>
        <p:nvSpPr>
          <p:cNvPr id="3075" name="Text Box 12"/>
          <p:cNvSpPr txBox="1">
            <a:spLocks noChangeArrowheads="1"/>
          </p:cNvSpPr>
          <p:nvPr/>
        </p:nvSpPr>
        <p:spPr bwMode="auto">
          <a:xfrm>
            <a:off x="714375" y="1547813"/>
            <a:ext cx="8105775" cy="2863850"/>
          </a:xfrm>
          <a:prstGeom prst="rect">
            <a:avLst/>
          </a:prstGeom>
          <a:noFill/>
          <a:ln w="9525">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L’Osservatorio Isnet nasce nel Marzo 2007 su iniziativa dell’Associazione Isnet con l’obiettivo di studiare le imprese sociali, in relazione alla loro capacità di interagire con tutte le categorie di stakeholders e osservare la loro capacità di governare le dinamiche dei mercati e di sviluppare progettualità innovative.</a:t>
            </a:r>
          </a:p>
          <a:p>
            <a:pPr eaLnBrk="0" hangingPunct="0">
              <a:lnSpc>
                <a:spcPct val="150000"/>
              </a:lnSpc>
            </a:pPr>
            <a:endParaRPr lang="it-IT" sz="1000">
              <a:latin typeface="Tahoma" pitchFamily="34" charset="0"/>
            </a:endParaRPr>
          </a:p>
          <a:p>
            <a:pPr eaLnBrk="0" hangingPunct="0">
              <a:lnSpc>
                <a:spcPct val="150000"/>
              </a:lnSpc>
            </a:pPr>
            <a:r>
              <a:rPr lang="it-IT" sz="1000">
                <a:latin typeface="Tahoma" pitchFamily="34" charset="0"/>
              </a:rPr>
              <a:t>Il tema predominate dell’Osservatorio coincide con il concetto di relazione in rapporto a vari items:</a:t>
            </a:r>
          </a:p>
          <a:p>
            <a:pPr eaLnBrk="0" hangingPunct="0">
              <a:lnSpc>
                <a:spcPct val="150000"/>
              </a:lnSpc>
            </a:pPr>
            <a:endParaRPr lang="it-IT" sz="1000">
              <a:latin typeface="Tahoma" pitchFamily="34" charset="0"/>
            </a:endParaRPr>
          </a:p>
          <a:p>
            <a:pPr marL="912813" lvl="1" indent="-285750" eaLnBrk="0" hangingPunct="0">
              <a:lnSpc>
                <a:spcPct val="150000"/>
              </a:lnSpc>
              <a:buFontTx/>
              <a:buChar char="•"/>
            </a:pPr>
            <a:r>
              <a:rPr lang="it-IT" sz="1000">
                <a:latin typeface="Tahoma" pitchFamily="34" charset="0"/>
              </a:rPr>
              <a:t>variazione delle relazioni con gli stakeholders</a:t>
            </a:r>
          </a:p>
          <a:p>
            <a:pPr marL="912813" lvl="1" indent="-285750" eaLnBrk="0" hangingPunct="0">
              <a:lnSpc>
                <a:spcPct val="150000"/>
              </a:lnSpc>
              <a:buFontTx/>
              <a:buChar char="•"/>
            </a:pPr>
            <a:r>
              <a:rPr lang="it-IT" sz="1000">
                <a:latin typeface="Tahoma" pitchFamily="34" charset="0"/>
              </a:rPr>
              <a:t>soddisfazione per le dinamiche relazionali</a:t>
            </a:r>
          </a:p>
          <a:p>
            <a:pPr marL="912813" lvl="1" indent="-285750" eaLnBrk="0" hangingPunct="0">
              <a:lnSpc>
                <a:spcPct val="150000"/>
              </a:lnSpc>
              <a:buFontTx/>
              <a:buChar char="•"/>
            </a:pPr>
            <a:r>
              <a:rPr lang="it-IT" sz="1000">
                <a:latin typeface="Tahoma" pitchFamily="34" charset="0"/>
              </a:rPr>
              <a:t>andamento complessivo dell’organizzazione e </a:t>
            </a:r>
            <a:r>
              <a:rPr lang="it-IT" sz="1000" i="1">
                <a:latin typeface="Tahoma" pitchFamily="34" charset="0"/>
              </a:rPr>
              <a:t>sentiment</a:t>
            </a:r>
          </a:p>
          <a:p>
            <a:pPr marL="912813" lvl="1" indent="-285750" eaLnBrk="0" hangingPunct="0">
              <a:lnSpc>
                <a:spcPct val="150000"/>
              </a:lnSpc>
              <a:buFontTx/>
              <a:buChar char="•"/>
            </a:pPr>
            <a:r>
              <a:rPr lang="it-IT" sz="1000">
                <a:latin typeface="Tahoma" pitchFamily="34" charset="0"/>
              </a:rPr>
              <a:t>recenti cambiamenti in termini di innovazione</a:t>
            </a:r>
          </a:p>
          <a:p>
            <a:pPr marL="912813" lvl="1" indent="-285750" eaLnBrk="0" hangingPunct="0">
              <a:lnSpc>
                <a:spcPct val="150000"/>
              </a:lnSpc>
              <a:buFontTx/>
              <a:buChar char="•"/>
            </a:pPr>
            <a:r>
              <a:rPr lang="it-IT" sz="1000">
                <a:latin typeface="Tahoma" pitchFamily="34" charset="0"/>
              </a:rPr>
              <a:t>orientamento alla disciplina dell’impresa sociale</a:t>
            </a:r>
          </a:p>
          <a:p>
            <a:pPr marL="912813" lvl="1" indent="-285750" eaLnBrk="0" hangingPunct="0">
              <a:lnSpc>
                <a:spcPct val="150000"/>
              </a:lnSpc>
              <a:buFontTx/>
              <a:buChar char="•"/>
            </a:pPr>
            <a:r>
              <a:rPr lang="it-IT" sz="1000">
                <a:latin typeface="Tahoma" pitchFamily="34" charset="0"/>
              </a:rPr>
              <a:t>approfondimenti sulle reti di impresa, le start up, i progetti di fusione</a:t>
            </a:r>
          </a:p>
        </p:txBody>
      </p:sp>
      <p:sp>
        <p:nvSpPr>
          <p:cNvPr id="3076" name="Text Box 12"/>
          <p:cNvSpPr>
            <a:spLocks noChangeArrowheads="1"/>
          </p:cNvSpPr>
          <p:nvPr/>
        </p:nvSpPr>
        <p:spPr bwMode="auto">
          <a:xfrm>
            <a:off x="827088" y="4724400"/>
            <a:ext cx="8066087" cy="1127125"/>
          </a:xfrm>
          <a:prstGeom prst="roundRect">
            <a:avLst>
              <a:gd name="adj" fmla="val 16667"/>
            </a:avLst>
          </a:prstGeom>
          <a:noFill/>
          <a:ln w="19050" algn="ctr">
            <a:solidFill>
              <a:srgbClr val="FC8106"/>
            </a:solidFill>
            <a:round/>
            <a:headEnd/>
            <a:tailEnd/>
          </a:ln>
        </p:spPr>
        <p:txBody>
          <a:bodyPr lIns="90000" tIns="46800" rIns="90000" bIns="46800">
            <a:spAutoFit/>
          </a:bodyPr>
          <a:lstStyle/>
          <a:p>
            <a:pPr eaLnBrk="0" hangingPunct="0">
              <a:lnSpc>
                <a:spcPct val="150000"/>
              </a:lnSpc>
            </a:pPr>
            <a:r>
              <a:rPr lang="it-IT" sz="1000">
                <a:latin typeface="Tahoma" pitchFamily="34" charset="0"/>
              </a:rPr>
              <a:t>L’Associazione ISNET dialoga con una rete di oltre 1.000 imprese sociali in tutta Italia, con l’obiettivo di favorire la loro crescita, il loro sviluppo e la loro visibilità. Con queste finalità vengono realizzate iniziative capaci di valorizzare congiuntamente dimensione economica e sociale delle imprese sociali, attraverso una rete di facilitatori e una piattaforma informativa (www.impresasociale.net). In questo quadro, l’Osservatorio Isnet è un’occasione di riflessione e confronto su percorsi e strumenti per arricchire le potenzialità delle imprese sociali.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8"/>
          <p:cNvPicPr>
            <a:picLocks noChangeAspect="1" noChangeArrowheads="1"/>
          </p:cNvPicPr>
          <p:nvPr/>
        </p:nvPicPr>
        <p:blipFill>
          <a:blip r:embed="rId2" cstate="print"/>
          <a:srcRect/>
          <a:stretch>
            <a:fillRect/>
          </a:stretch>
        </p:blipFill>
        <p:spPr bwMode="auto">
          <a:xfrm>
            <a:off x="741363" y="2170113"/>
            <a:ext cx="4370387" cy="2798762"/>
          </a:xfrm>
          <a:prstGeom prst="rect">
            <a:avLst/>
          </a:prstGeom>
          <a:noFill/>
          <a:ln w="9525">
            <a:noFill/>
            <a:miter lim="800000"/>
            <a:headEnd/>
            <a:tailEnd/>
          </a:ln>
          <a:effectLst/>
        </p:spPr>
      </p:pic>
      <p:sp>
        <p:nvSpPr>
          <p:cNvPr id="21507" name="Text Box 12"/>
          <p:cNvSpPr>
            <a:spLocks noChangeArrowheads="1"/>
          </p:cNvSpPr>
          <p:nvPr/>
        </p:nvSpPr>
        <p:spPr bwMode="auto">
          <a:xfrm>
            <a:off x="827088" y="1628775"/>
            <a:ext cx="4608512" cy="525463"/>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Ritiene che a fine 2013 il personale retribuito della vostra organizzazione risulterà?</a:t>
            </a:r>
          </a:p>
        </p:txBody>
      </p:sp>
      <p:sp>
        <p:nvSpPr>
          <p:cNvPr id="21508" name="AutoShape 6"/>
          <p:cNvSpPr>
            <a:spLocks noChangeArrowheads="1"/>
          </p:cNvSpPr>
          <p:nvPr/>
        </p:nvSpPr>
        <p:spPr bwMode="auto">
          <a:xfrm>
            <a:off x="5795963" y="2227263"/>
            <a:ext cx="2813050" cy="3111500"/>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b="1">
                <a:latin typeface="Tahoma" pitchFamily="34" charset="0"/>
              </a:rPr>
              <a:t>Nonostante la crisi, le imprese sociali confermano la propria caratteristica di  organizzazioni </a:t>
            </a:r>
            <a:r>
              <a:rPr lang="it-IT" sz="1000" b="1" i="1">
                <a:latin typeface="Tahoma" pitchFamily="34" charset="0"/>
              </a:rPr>
              <a:t>labour intensive</a:t>
            </a:r>
            <a:r>
              <a:rPr lang="it-IT" sz="1000" i="1">
                <a:latin typeface="Tahoma" pitchFamily="34" charset="0"/>
              </a:rPr>
              <a:t> </a:t>
            </a:r>
            <a:r>
              <a:rPr lang="it-IT" sz="1000">
                <a:latin typeface="Tahoma" pitchFamily="34" charset="0"/>
              </a:rPr>
              <a:t>(3 imprese sociali su 4 ritengono che il personale rimarrà invariato o sarà in crescita).</a:t>
            </a:r>
          </a:p>
          <a:p>
            <a:pPr eaLnBrk="0" hangingPunct="0">
              <a:lnSpc>
                <a:spcPct val="150000"/>
              </a:lnSpc>
            </a:pPr>
            <a:endParaRPr lang="it-IT" sz="1000" i="1">
              <a:latin typeface="Tahoma" pitchFamily="34" charset="0"/>
            </a:endParaRPr>
          </a:p>
          <a:p>
            <a:pPr eaLnBrk="0" hangingPunct="0">
              <a:lnSpc>
                <a:spcPct val="150000"/>
              </a:lnSpc>
            </a:pPr>
            <a:r>
              <a:rPr lang="it-IT" sz="1000">
                <a:latin typeface="Tahoma" pitchFamily="34" charset="0"/>
              </a:rPr>
              <a:t>Sono le imprese sociali con </a:t>
            </a:r>
            <a:r>
              <a:rPr lang="it-IT" sz="1000" b="1">
                <a:latin typeface="Tahoma" pitchFamily="34" charset="0"/>
              </a:rPr>
              <a:t>dati di </a:t>
            </a:r>
            <a:r>
              <a:rPr lang="it-IT" sz="1000" b="1" i="1">
                <a:latin typeface="Tahoma" pitchFamily="34" charset="0"/>
              </a:rPr>
              <a:t>sentimen</a:t>
            </a:r>
            <a:r>
              <a:rPr lang="it-IT" sz="1000" b="1">
                <a:latin typeface="Tahoma" pitchFamily="34" charset="0"/>
              </a:rPr>
              <a:t>t in crescita a prevedere le migliori performance </a:t>
            </a:r>
            <a:r>
              <a:rPr lang="it-IT" sz="1000">
                <a:latin typeface="Tahoma" pitchFamily="34" charset="0"/>
              </a:rPr>
              <a:t>(il 49,0% di questa porzione di campione prevede incrementi del personale). </a:t>
            </a:r>
            <a:endParaRPr lang="it-IT" sz="1000">
              <a:solidFill>
                <a:srgbClr val="FF0000"/>
              </a:solidFill>
              <a:latin typeface="Tahoma" pitchFamily="34" charset="0"/>
            </a:endParaRPr>
          </a:p>
        </p:txBody>
      </p:sp>
      <p:sp>
        <p:nvSpPr>
          <p:cNvPr id="21509" name="AutoShape 2"/>
          <p:cNvSpPr>
            <a:spLocks noChangeAspect="1" noChangeArrowheads="1"/>
          </p:cNvSpPr>
          <p:nvPr/>
        </p:nvSpPr>
        <p:spPr bwMode="auto">
          <a:xfrm>
            <a:off x="827088" y="1052513"/>
            <a:ext cx="2808287"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Personale da oggi al 2013</a:t>
            </a:r>
          </a:p>
        </p:txBody>
      </p:sp>
      <p:pic>
        <p:nvPicPr>
          <p:cNvPr id="21510" name="Picture 10"/>
          <p:cNvPicPr>
            <a:picLocks noChangeAspect="1" noChangeArrowheads="1"/>
          </p:cNvPicPr>
          <p:nvPr/>
        </p:nvPicPr>
        <p:blipFill>
          <a:blip r:embed="rId3" cstate="print"/>
          <a:srcRect/>
          <a:stretch>
            <a:fillRect/>
          </a:stretch>
        </p:blipFill>
        <p:spPr bwMode="auto">
          <a:xfrm>
            <a:off x="819150" y="5019675"/>
            <a:ext cx="4171950" cy="1209675"/>
          </a:xfrm>
          <a:prstGeom prst="rect">
            <a:avLst/>
          </a:prstGeom>
          <a:noFill/>
          <a:ln w="9525">
            <a:noFill/>
            <a:miter lim="800000"/>
            <a:headEnd/>
            <a:tailEnd/>
          </a:ln>
        </p:spPr>
      </p:pic>
      <p:sp>
        <p:nvSpPr>
          <p:cNvPr id="21511" name="AutoShape 3"/>
          <p:cNvSpPr>
            <a:spLocks noChangeAspect="1" noChangeArrowheads="1"/>
          </p:cNvSpPr>
          <p:nvPr/>
        </p:nvSpPr>
        <p:spPr bwMode="auto">
          <a:xfrm>
            <a:off x="3500438" y="1052513"/>
            <a:ext cx="855662" cy="358775"/>
          </a:xfrm>
          <a:prstGeom prst="roundRect">
            <a:avLst>
              <a:gd name="adj" fmla="val 16667"/>
            </a:avLst>
          </a:prstGeom>
          <a:noFill/>
          <a:ln w="38100">
            <a:solidFill>
              <a:schemeClr val="bg2"/>
            </a:solidFill>
            <a:round/>
            <a:headEnd/>
            <a:tailEnd/>
          </a:ln>
        </p:spPr>
        <p:txBody>
          <a:bodyPr anchor="ctr"/>
          <a:lstStyle/>
          <a:p>
            <a:pPr algn="ctr"/>
            <a:r>
              <a:rPr lang="it-IT" sz="1400" b="1">
                <a:solidFill>
                  <a:schemeClr val="bg2"/>
                </a:solidFill>
                <a:latin typeface="Tahoma" pitchFamily="34" charset="0"/>
                <a:cs typeface="Tahoma" pitchFamily="34" charset="0"/>
              </a:rPr>
              <a:t>1/2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2"/>
          <p:cNvPicPr>
            <a:picLocks noChangeAspect="1" noChangeArrowheads="1"/>
          </p:cNvPicPr>
          <p:nvPr/>
        </p:nvPicPr>
        <p:blipFill>
          <a:blip r:embed="rId2" cstate="print"/>
          <a:srcRect/>
          <a:stretch>
            <a:fillRect/>
          </a:stretch>
        </p:blipFill>
        <p:spPr bwMode="auto">
          <a:xfrm>
            <a:off x="2406650" y="1484313"/>
            <a:ext cx="6921500" cy="3522662"/>
          </a:xfrm>
          <a:prstGeom prst="rect">
            <a:avLst/>
          </a:prstGeom>
          <a:noFill/>
          <a:ln w="9525">
            <a:noFill/>
            <a:miter lim="800000"/>
            <a:headEnd/>
            <a:tailEnd/>
          </a:ln>
          <a:effectLst/>
        </p:spPr>
      </p:pic>
      <p:sp>
        <p:nvSpPr>
          <p:cNvPr id="22531" name="AutoShape 2"/>
          <p:cNvSpPr>
            <a:spLocks noChangeAspect="1" noChangeArrowheads="1"/>
          </p:cNvSpPr>
          <p:nvPr/>
        </p:nvSpPr>
        <p:spPr bwMode="auto">
          <a:xfrm>
            <a:off x="827088" y="1052513"/>
            <a:ext cx="2808287"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Personale da oggi al 2013</a:t>
            </a:r>
          </a:p>
        </p:txBody>
      </p:sp>
      <p:sp>
        <p:nvSpPr>
          <p:cNvPr id="22532" name="AutoShape 3"/>
          <p:cNvSpPr>
            <a:spLocks noChangeAspect="1" noChangeArrowheads="1"/>
          </p:cNvSpPr>
          <p:nvPr/>
        </p:nvSpPr>
        <p:spPr bwMode="auto">
          <a:xfrm>
            <a:off x="3500438" y="1052513"/>
            <a:ext cx="855662" cy="358775"/>
          </a:xfrm>
          <a:prstGeom prst="roundRect">
            <a:avLst>
              <a:gd name="adj" fmla="val 16667"/>
            </a:avLst>
          </a:prstGeom>
          <a:noFill/>
          <a:ln w="38100">
            <a:solidFill>
              <a:schemeClr val="bg2"/>
            </a:solidFill>
            <a:round/>
            <a:headEnd/>
            <a:tailEnd/>
          </a:ln>
        </p:spPr>
        <p:txBody>
          <a:bodyPr anchor="ctr"/>
          <a:lstStyle/>
          <a:p>
            <a:pPr algn="ctr"/>
            <a:r>
              <a:rPr lang="it-IT" sz="1400" b="1">
                <a:solidFill>
                  <a:schemeClr val="bg2"/>
                </a:solidFill>
                <a:latin typeface="Tahoma" pitchFamily="34" charset="0"/>
                <a:cs typeface="Tahoma" pitchFamily="34" charset="0"/>
              </a:rPr>
              <a:t>2/2</a:t>
            </a:r>
          </a:p>
        </p:txBody>
      </p:sp>
      <p:sp>
        <p:nvSpPr>
          <p:cNvPr id="22533" name="AutoShape 19"/>
          <p:cNvSpPr>
            <a:spLocks noChangeArrowheads="1"/>
          </p:cNvSpPr>
          <p:nvPr/>
        </p:nvSpPr>
        <p:spPr bwMode="auto">
          <a:xfrm>
            <a:off x="836613" y="1858963"/>
            <a:ext cx="1800225" cy="642937"/>
          </a:xfrm>
          <a:prstGeom prst="rightArrow">
            <a:avLst>
              <a:gd name="adj1" fmla="val 50000"/>
              <a:gd name="adj2" fmla="val 79178"/>
            </a:avLst>
          </a:prstGeom>
          <a:solidFill>
            <a:schemeClr val="bg1"/>
          </a:solidFill>
          <a:ln w="19050" algn="ctr">
            <a:solidFill>
              <a:srgbClr val="FC8106"/>
            </a:solidFill>
            <a:miter lim="800000"/>
            <a:headEnd/>
            <a:tailEnd/>
          </a:ln>
        </p:spPr>
        <p:txBody>
          <a:bodyPr>
            <a:spAutoFit/>
          </a:bodyPr>
          <a:lstStyle/>
          <a:p>
            <a:pPr eaLnBrk="0" hangingPunct="0">
              <a:lnSpc>
                <a:spcPct val="150000"/>
              </a:lnSpc>
            </a:pPr>
            <a:r>
              <a:rPr lang="it-IT" sz="1000">
                <a:latin typeface="Tahoma" pitchFamily="34" charset="0"/>
              </a:rPr>
              <a:t>24,7 % del campione</a:t>
            </a:r>
          </a:p>
        </p:txBody>
      </p:sp>
      <p:sp>
        <p:nvSpPr>
          <p:cNvPr id="22534" name="AutoShape 20"/>
          <p:cNvSpPr>
            <a:spLocks noChangeArrowheads="1"/>
          </p:cNvSpPr>
          <p:nvPr/>
        </p:nvSpPr>
        <p:spPr bwMode="auto">
          <a:xfrm>
            <a:off x="836613" y="2932113"/>
            <a:ext cx="1800225" cy="642937"/>
          </a:xfrm>
          <a:prstGeom prst="rightArrow">
            <a:avLst>
              <a:gd name="adj1" fmla="val 50000"/>
              <a:gd name="adj2" fmla="val 79152"/>
            </a:avLst>
          </a:prstGeom>
          <a:solidFill>
            <a:schemeClr val="bg1"/>
          </a:solidFill>
          <a:ln w="19050" algn="ctr">
            <a:solidFill>
              <a:srgbClr val="FC8106"/>
            </a:solidFill>
            <a:miter lim="800000"/>
            <a:headEnd/>
            <a:tailEnd/>
          </a:ln>
        </p:spPr>
        <p:txBody>
          <a:bodyPr>
            <a:spAutoFit/>
          </a:bodyPr>
          <a:lstStyle/>
          <a:p>
            <a:pPr eaLnBrk="0" hangingPunct="0">
              <a:lnSpc>
                <a:spcPct val="150000"/>
              </a:lnSpc>
            </a:pPr>
            <a:r>
              <a:rPr lang="it-IT" sz="1000">
                <a:latin typeface="Tahoma" pitchFamily="34" charset="0"/>
              </a:rPr>
              <a:t>59,0 % del campione</a:t>
            </a:r>
          </a:p>
        </p:txBody>
      </p:sp>
      <p:sp>
        <p:nvSpPr>
          <p:cNvPr id="22535" name="AutoShape 21"/>
          <p:cNvSpPr>
            <a:spLocks noChangeArrowheads="1"/>
          </p:cNvSpPr>
          <p:nvPr/>
        </p:nvSpPr>
        <p:spPr bwMode="auto">
          <a:xfrm>
            <a:off x="836613" y="4011613"/>
            <a:ext cx="1800225" cy="641350"/>
          </a:xfrm>
          <a:prstGeom prst="rightArrow">
            <a:avLst>
              <a:gd name="adj1" fmla="val 50000"/>
              <a:gd name="adj2" fmla="val 79348"/>
            </a:avLst>
          </a:prstGeom>
          <a:solidFill>
            <a:schemeClr val="bg1"/>
          </a:solidFill>
          <a:ln w="19050" algn="ctr">
            <a:solidFill>
              <a:srgbClr val="FC8106"/>
            </a:solidFill>
            <a:miter lim="800000"/>
            <a:headEnd/>
            <a:tailEnd/>
          </a:ln>
        </p:spPr>
        <p:txBody>
          <a:bodyPr>
            <a:spAutoFit/>
          </a:bodyPr>
          <a:lstStyle/>
          <a:p>
            <a:pPr eaLnBrk="0" hangingPunct="0">
              <a:lnSpc>
                <a:spcPct val="150000"/>
              </a:lnSpc>
            </a:pPr>
            <a:r>
              <a:rPr lang="it-IT" sz="1000">
                <a:latin typeface="Tahoma" pitchFamily="34" charset="0"/>
              </a:rPr>
              <a:t>16,3 % del campione</a:t>
            </a:r>
          </a:p>
        </p:txBody>
      </p:sp>
      <p:sp>
        <p:nvSpPr>
          <p:cNvPr id="22536" name="AutoShape 6"/>
          <p:cNvSpPr>
            <a:spLocks noChangeArrowheads="1"/>
          </p:cNvSpPr>
          <p:nvPr/>
        </p:nvSpPr>
        <p:spPr bwMode="auto">
          <a:xfrm>
            <a:off x="825500" y="5113338"/>
            <a:ext cx="7994650" cy="833437"/>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b="1">
                <a:latin typeface="Tahoma" pitchFamily="34" charset="0"/>
              </a:rPr>
              <a:t>Le imprese sociali che prevedono un aumento del personale hanno una più alta propensione all’innovazione </a:t>
            </a:r>
            <a:r>
              <a:rPr lang="it-IT" sz="1000">
                <a:latin typeface="Tahoma" pitchFamily="34" charset="0"/>
              </a:rPr>
              <a:t>con una forte presenza di indici di innovazione medio-alti. I dati evidenziano una correlazione positiva tra propensione all’innovazione e andamento dell’occupazione</a:t>
            </a:r>
            <a:endParaRPr lang="it-IT" sz="1000">
              <a:solidFill>
                <a:srgbClr val="FF0000"/>
              </a:solidFill>
              <a:latin typeface="Tahoma" pitchFamily="34" charset="0"/>
            </a:endParaRPr>
          </a:p>
        </p:txBody>
      </p:sp>
      <p:pic>
        <p:nvPicPr>
          <p:cNvPr id="22537" name="Picture 16"/>
          <p:cNvPicPr>
            <a:picLocks noChangeAspect="1" noChangeArrowheads="1"/>
          </p:cNvPicPr>
          <p:nvPr/>
        </p:nvPicPr>
        <p:blipFill>
          <a:blip r:embed="rId3" cstate="print"/>
          <a:srcRect/>
          <a:stretch>
            <a:fillRect/>
          </a:stretch>
        </p:blipFill>
        <p:spPr bwMode="auto">
          <a:xfrm>
            <a:off x="8045450" y="2516188"/>
            <a:ext cx="863600" cy="37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10"/>
          <p:cNvSpPr>
            <a:spLocks noChangeAspect="1" noChangeArrowheads="1"/>
          </p:cNvSpPr>
          <p:nvPr/>
        </p:nvSpPr>
        <p:spPr bwMode="auto">
          <a:xfrm>
            <a:off x="838200" y="1047750"/>
            <a:ext cx="1430338" cy="304800"/>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Conclusioni</a:t>
            </a:r>
          </a:p>
        </p:txBody>
      </p:sp>
      <p:sp>
        <p:nvSpPr>
          <p:cNvPr id="23555" name="Text Box 12"/>
          <p:cNvSpPr txBox="1">
            <a:spLocks noChangeArrowheads="1"/>
          </p:cNvSpPr>
          <p:nvPr/>
        </p:nvSpPr>
        <p:spPr bwMode="auto">
          <a:xfrm>
            <a:off x="728663" y="1557338"/>
            <a:ext cx="8091487" cy="3787775"/>
          </a:xfrm>
          <a:prstGeom prst="rect">
            <a:avLst/>
          </a:prstGeom>
          <a:noFill/>
          <a:ln w="19050" algn="ctr">
            <a:noFill/>
            <a:miter lim="800000"/>
            <a:headEnd/>
            <a:tailEnd/>
          </a:ln>
        </p:spPr>
        <p:txBody>
          <a:bodyPr lIns="90000" tIns="46800" rIns="90000" bIns="46800">
            <a:spAutoFit/>
          </a:bodyPr>
          <a:lstStyle/>
          <a:p>
            <a:pPr>
              <a:lnSpc>
                <a:spcPct val="150000"/>
              </a:lnSpc>
            </a:pPr>
            <a:r>
              <a:rPr lang="it-IT" sz="1000">
                <a:latin typeface="Tahoma" pitchFamily="34" charset="0"/>
              </a:rPr>
              <a:t>L’andamento economico si stabilizza sui valori dello scorso anno: il calo registrato nel 2010 diventa strutturale ma non peggiora. Per quanto riguarda il </a:t>
            </a:r>
            <a:r>
              <a:rPr lang="it-IT" sz="1000" i="1">
                <a:latin typeface="Tahoma" pitchFamily="34" charset="0"/>
              </a:rPr>
              <a:t>sentiment </a:t>
            </a:r>
            <a:r>
              <a:rPr lang="it-IT" sz="1000">
                <a:latin typeface="Tahoma" pitchFamily="34" charset="0"/>
              </a:rPr>
              <a:t>si registra un incremento della percentuale di coloro che prevedono una futuro problematico. </a:t>
            </a:r>
          </a:p>
          <a:p>
            <a:pPr>
              <a:lnSpc>
                <a:spcPct val="150000"/>
              </a:lnSpc>
            </a:pPr>
            <a:r>
              <a:rPr lang="it-IT" sz="1000">
                <a:latin typeface="Tahoma" pitchFamily="34" charset="0"/>
              </a:rPr>
              <a:t>Tra le tipologie considerate, sono le cooperative sociali di tipo B quelle con maggiori difficoltà, mentre i Consorzi si caratterizzano per un miglior andamento rispetto al campione generale; il Nord Ovest è l’area che presenta le performance più alte.</a:t>
            </a:r>
          </a:p>
          <a:p>
            <a:pPr>
              <a:lnSpc>
                <a:spcPct val="150000"/>
              </a:lnSpc>
            </a:pPr>
            <a:endParaRPr lang="it-IT" sz="1000">
              <a:latin typeface="Tahoma" pitchFamily="34" charset="0"/>
            </a:endParaRPr>
          </a:p>
          <a:p>
            <a:pPr>
              <a:lnSpc>
                <a:spcPct val="150000"/>
              </a:lnSpc>
            </a:pPr>
            <a:r>
              <a:rPr lang="it-IT" sz="1000">
                <a:latin typeface="Tahoma" pitchFamily="34" charset="0"/>
              </a:rPr>
              <a:t>Complessivamente stabili gli indici di dinamicità relazionale e quelli di innovazione.</a:t>
            </a:r>
          </a:p>
          <a:p>
            <a:pPr>
              <a:lnSpc>
                <a:spcPct val="150000"/>
              </a:lnSpc>
            </a:pPr>
            <a:endParaRPr lang="it-IT" sz="1000">
              <a:latin typeface="Tahoma" pitchFamily="34" charset="0"/>
            </a:endParaRPr>
          </a:p>
          <a:p>
            <a:pPr>
              <a:lnSpc>
                <a:spcPct val="150000"/>
              </a:lnSpc>
            </a:pPr>
            <a:r>
              <a:rPr lang="it-IT" sz="1000" b="1">
                <a:latin typeface="Tahoma" pitchFamily="34" charset="0"/>
              </a:rPr>
              <a:t>Le imprese sociali sono consapevoli che gli investimenti relazionali e in innovazione sono necessari per affrontare la crisi sistemica: anche se non si generano nuovi ricavi, gli investimenti in innovazione e dinamicità relazionale, sono necessari per la tenuta sui mercati avviando processo di diversificazione rispetto all’interlocutore pubblico. </a:t>
            </a:r>
          </a:p>
          <a:p>
            <a:pPr>
              <a:lnSpc>
                <a:spcPct val="150000"/>
              </a:lnSpc>
            </a:pPr>
            <a:endParaRPr lang="it-IT" sz="1000" b="1">
              <a:latin typeface="Tahoma" pitchFamily="34" charset="0"/>
            </a:endParaRPr>
          </a:p>
          <a:p>
            <a:pPr>
              <a:lnSpc>
                <a:spcPct val="150000"/>
              </a:lnSpc>
            </a:pPr>
            <a:r>
              <a:rPr lang="it-IT" sz="1000">
                <a:latin typeface="Tahoma" pitchFamily="34" charset="0"/>
              </a:rPr>
              <a:t>Sul versante dell’occupazione l’impresa sociale si conferma una organizzazione </a:t>
            </a:r>
            <a:r>
              <a:rPr lang="it-IT" sz="1000" i="1">
                <a:latin typeface="Tahoma" pitchFamily="34" charset="0"/>
              </a:rPr>
              <a:t>labour intensive </a:t>
            </a:r>
            <a:r>
              <a:rPr lang="it-IT" sz="1000">
                <a:latin typeface="Tahoma" pitchFamily="34" charset="0"/>
              </a:rPr>
              <a:t>capace di generare lavoro e di preservarlo anche in fase di crisi economica. </a:t>
            </a:r>
          </a:p>
          <a:p>
            <a:pPr>
              <a:lnSpc>
                <a:spcPct val="150000"/>
              </a:lnSpc>
            </a:pPr>
            <a:endParaRPr lang="it-IT" sz="1000">
              <a:latin typeface="Tahoma" pitchFamily="34" charset="0"/>
            </a:endParaRPr>
          </a:p>
          <a:p>
            <a:pPr>
              <a:lnSpc>
                <a:spcPct val="150000"/>
              </a:lnSpc>
            </a:pPr>
            <a:r>
              <a:rPr lang="it-IT" sz="1000">
                <a:latin typeface="Tahoma" pitchFamily="34" charset="0"/>
              </a:rPr>
              <a:t>Il tema della «rete» rimane dominante: b</a:t>
            </a:r>
            <a:r>
              <a:rPr lang="it-IT" sz="1000">
                <a:solidFill>
                  <a:srgbClr val="000000"/>
                </a:solidFill>
                <a:latin typeface="Tahoma" pitchFamily="34" charset="0"/>
              </a:rPr>
              <a:t>en 7 imprese sociali su 10 ha instaurato almeno 1 nuovo rapporto con altre organizzazioni nell’ultimo anno (ATS, ATI, RTI, nuovi consorzi, nuove collaborazioni informali).</a:t>
            </a:r>
            <a:endParaRPr lang="it-IT" sz="1000">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5"/>
          <p:cNvSpPr>
            <a:spLocks noChangeAspect="1" noChangeArrowheads="1"/>
          </p:cNvSpPr>
          <p:nvPr/>
        </p:nvSpPr>
        <p:spPr bwMode="auto">
          <a:xfrm>
            <a:off x="847725" y="992188"/>
            <a:ext cx="1744663"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Metodologia</a:t>
            </a:r>
          </a:p>
        </p:txBody>
      </p:sp>
      <p:sp>
        <p:nvSpPr>
          <p:cNvPr id="4099" name="Text Box 12"/>
          <p:cNvSpPr>
            <a:spLocks noChangeArrowheads="1"/>
          </p:cNvSpPr>
          <p:nvPr/>
        </p:nvSpPr>
        <p:spPr bwMode="auto">
          <a:xfrm>
            <a:off x="817563" y="4437063"/>
            <a:ext cx="8002587" cy="1127125"/>
          </a:xfrm>
          <a:prstGeom prst="roundRect">
            <a:avLst>
              <a:gd name="adj" fmla="val 16667"/>
            </a:avLst>
          </a:prstGeom>
          <a:noFill/>
          <a:ln w="19050" algn="ctr">
            <a:solidFill>
              <a:srgbClr val="FC8106"/>
            </a:solidFill>
            <a:round/>
            <a:headEnd/>
            <a:tailEnd/>
          </a:ln>
        </p:spPr>
        <p:txBody>
          <a:bodyPr lIns="90000" tIns="46800" rIns="90000" bIns="46800">
            <a:spAutoFit/>
          </a:bodyPr>
          <a:lstStyle/>
          <a:p>
            <a:pPr eaLnBrk="0" hangingPunct="0">
              <a:lnSpc>
                <a:spcPct val="150000"/>
              </a:lnSpc>
            </a:pPr>
            <a:r>
              <a:rPr lang="it-IT" sz="1000" u="sng">
                <a:latin typeface="Tahoma" pitchFamily="34" charset="0"/>
              </a:rPr>
              <a:t>Nota alla lettura del Report</a:t>
            </a:r>
          </a:p>
          <a:p>
            <a:pPr eaLnBrk="0" hangingPunct="0">
              <a:lnSpc>
                <a:spcPct val="150000"/>
              </a:lnSpc>
            </a:pPr>
            <a:r>
              <a:rPr lang="it-IT" sz="1000">
                <a:latin typeface="Tahoma" pitchFamily="34" charset="0"/>
              </a:rPr>
              <a:t>Il presente Report di ricerca è organizzato in più sezioni: dinamicità delle imprese sociali, loro capacità relazionale, orientamenti in merito a legge impresa sociale, innovazione, dinamicità occupazionale. Tutti i dati sono presentati nelle loro serie storiche, ad eccezione delle variabili introdotte in questa settima edizione. </a:t>
            </a:r>
          </a:p>
        </p:txBody>
      </p:sp>
      <p:sp>
        <p:nvSpPr>
          <p:cNvPr id="4100" name="Text Box 12"/>
          <p:cNvSpPr txBox="1">
            <a:spLocks noChangeArrowheads="1"/>
          </p:cNvSpPr>
          <p:nvPr/>
        </p:nvSpPr>
        <p:spPr bwMode="auto">
          <a:xfrm>
            <a:off x="755650" y="1538288"/>
            <a:ext cx="7632700" cy="55562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a:latin typeface="Tahoma" pitchFamily="34" charset="0"/>
              </a:rPr>
              <a:t>Tra Aprile e Maggio 2013, sono state condotte le interviste alle imprese sociali in Italia. Sono stati somministrati 400 questionari (n) ai responsabili delle organizzazioni (prevalentemente Presidenti e Direttori).</a:t>
            </a:r>
          </a:p>
        </p:txBody>
      </p:sp>
      <p:sp>
        <p:nvSpPr>
          <p:cNvPr id="4101" name="Text Box 12"/>
          <p:cNvSpPr>
            <a:spLocks noChangeArrowheads="1"/>
          </p:cNvSpPr>
          <p:nvPr/>
        </p:nvSpPr>
        <p:spPr bwMode="auto">
          <a:xfrm>
            <a:off x="836613" y="2205038"/>
            <a:ext cx="7983537" cy="2035175"/>
          </a:xfrm>
          <a:prstGeom prst="roundRect">
            <a:avLst>
              <a:gd name="adj" fmla="val 9185"/>
            </a:avLst>
          </a:prstGeom>
          <a:noFill/>
          <a:ln w="19050" algn="ctr">
            <a:solidFill>
              <a:srgbClr val="FC8106"/>
            </a:solidFill>
            <a:round/>
            <a:headEnd/>
            <a:tailEnd/>
          </a:ln>
        </p:spPr>
        <p:txBody>
          <a:bodyPr lIns="90000" tIns="46800" rIns="90000" bIns="46800">
            <a:spAutoFit/>
          </a:bodyPr>
          <a:lstStyle/>
          <a:p>
            <a:pPr eaLnBrk="0" hangingPunct="0">
              <a:lnSpc>
                <a:spcPct val="150000"/>
              </a:lnSpc>
            </a:pPr>
            <a:r>
              <a:rPr lang="it-IT" sz="1000" u="sng">
                <a:latin typeface="Tahoma" pitchFamily="34" charset="0"/>
              </a:rPr>
              <a:t>Nota metodologica</a:t>
            </a:r>
          </a:p>
          <a:p>
            <a:pPr eaLnBrk="0" hangingPunct="0">
              <a:lnSpc>
                <a:spcPct val="150000"/>
              </a:lnSpc>
            </a:pPr>
            <a:r>
              <a:rPr lang="it-IT" sz="1000">
                <a:latin typeface="Tahoma" pitchFamily="34" charset="0"/>
              </a:rPr>
              <a:t>Campione: Panel di 400 intervistati</a:t>
            </a:r>
          </a:p>
          <a:p>
            <a:pPr eaLnBrk="0" hangingPunct="0">
              <a:lnSpc>
                <a:spcPct val="150000"/>
              </a:lnSpc>
            </a:pPr>
            <a:r>
              <a:rPr lang="it-IT" sz="1000">
                <a:latin typeface="Tahoma" pitchFamily="34" charset="0"/>
              </a:rPr>
              <a:t>Rilevamento: CATI (Computer Aided Telephone Interview)</a:t>
            </a:r>
          </a:p>
          <a:p>
            <a:pPr eaLnBrk="0" hangingPunct="0">
              <a:lnSpc>
                <a:spcPct val="150000"/>
              </a:lnSpc>
            </a:pPr>
            <a:r>
              <a:rPr lang="it-IT" sz="1000">
                <a:latin typeface="Tahoma" pitchFamily="34" charset="0"/>
              </a:rPr>
              <a:t>Il panel è un campione interrogato a scadenze periodiche. Una parte del panel viene rinnovata ad ogni rilevazione (rotazione parziale dal 10 al 30%). Il panel dell’Osservatorio Isnet, in attesa che si formi una popolazione statistica ufficiale di imprese sociali (a partire dall’iscrizione alla CCIAA), è composto da cooperative sociali e relative organizzazioni di secondo livello, ovvero, le organizzazioni deputate con maggiori probabilità ad acquisire la natura giuridica di impresa sociale. Il panel Isnet è organizzato per ottenere una sostituzione completa dei componenti ogni 5 anni. Il tasso di sostituzione nella rilevazione 2013 rispetto al 2012 è stato del 22,7%.</a:t>
            </a:r>
          </a:p>
        </p:txBody>
      </p:sp>
      <p:sp>
        <p:nvSpPr>
          <p:cNvPr id="4102" name="Text Box 12"/>
          <p:cNvSpPr txBox="1">
            <a:spLocks noChangeArrowheads="1"/>
          </p:cNvSpPr>
          <p:nvPr/>
        </p:nvSpPr>
        <p:spPr bwMode="auto">
          <a:xfrm>
            <a:off x="755650" y="5661025"/>
            <a:ext cx="5472113" cy="55562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Il presente documento contiene un estratto delle analisi condotte. Approfondimenti e focus tematici possono essere richiesti all’Associazione ISNET.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p:cNvPicPr>
            <a:picLocks noChangeAspect="1" noChangeArrowheads="1"/>
          </p:cNvPicPr>
          <p:nvPr/>
        </p:nvPicPr>
        <p:blipFill>
          <a:blip r:embed="rId2" cstate="print"/>
          <a:srcRect l="11926" t="31293" r="12837" b="19016"/>
          <a:stretch>
            <a:fillRect/>
          </a:stretch>
        </p:blipFill>
        <p:spPr bwMode="auto">
          <a:xfrm>
            <a:off x="2339975" y="4295775"/>
            <a:ext cx="3675063" cy="1797050"/>
          </a:xfrm>
          <a:prstGeom prst="rect">
            <a:avLst/>
          </a:prstGeom>
          <a:noFill/>
          <a:ln w="9525">
            <a:noFill/>
            <a:miter lim="800000"/>
            <a:headEnd/>
            <a:tailEnd/>
          </a:ln>
          <a:effectLst/>
        </p:spPr>
      </p:pic>
      <p:pic>
        <p:nvPicPr>
          <p:cNvPr id="5123" name="Picture 9"/>
          <p:cNvPicPr>
            <a:picLocks noChangeAspect="1" noChangeArrowheads="1"/>
          </p:cNvPicPr>
          <p:nvPr/>
        </p:nvPicPr>
        <p:blipFill>
          <a:blip r:embed="rId3" cstate="print"/>
          <a:srcRect l="5893" t="19321" r="8894" b="20734"/>
          <a:stretch>
            <a:fillRect/>
          </a:stretch>
        </p:blipFill>
        <p:spPr bwMode="auto">
          <a:xfrm>
            <a:off x="1979613" y="1771650"/>
            <a:ext cx="4152900" cy="2162175"/>
          </a:xfrm>
          <a:prstGeom prst="rect">
            <a:avLst/>
          </a:prstGeom>
          <a:noFill/>
          <a:ln w="9525">
            <a:noFill/>
            <a:miter lim="800000"/>
            <a:headEnd/>
            <a:tailEnd/>
          </a:ln>
          <a:effectLst/>
        </p:spPr>
      </p:pic>
      <p:pic>
        <p:nvPicPr>
          <p:cNvPr id="5124" name="Picture 11"/>
          <p:cNvPicPr>
            <a:picLocks noChangeAspect="1" noChangeArrowheads="1"/>
          </p:cNvPicPr>
          <p:nvPr/>
        </p:nvPicPr>
        <p:blipFill>
          <a:blip r:embed="rId4" cstate="print"/>
          <a:srcRect/>
          <a:stretch>
            <a:fillRect/>
          </a:stretch>
        </p:blipFill>
        <p:spPr bwMode="auto">
          <a:xfrm>
            <a:off x="6651625" y="2060575"/>
            <a:ext cx="1743075" cy="4210050"/>
          </a:xfrm>
          <a:prstGeom prst="rect">
            <a:avLst/>
          </a:prstGeom>
          <a:noFill/>
          <a:ln w="9525">
            <a:noFill/>
            <a:miter lim="800000"/>
            <a:headEnd/>
            <a:tailEnd/>
          </a:ln>
        </p:spPr>
      </p:pic>
      <p:sp>
        <p:nvSpPr>
          <p:cNvPr id="5125" name="AutoShape 2"/>
          <p:cNvSpPr>
            <a:spLocks noChangeAspect="1" noChangeArrowheads="1"/>
          </p:cNvSpPr>
          <p:nvPr/>
        </p:nvSpPr>
        <p:spPr bwMode="auto">
          <a:xfrm>
            <a:off x="847725" y="992188"/>
            <a:ext cx="1744663"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Il campione</a:t>
            </a:r>
          </a:p>
        </p:txBody>
      </p:sp>
      <p:sp>
        <p:nvSpPr>
          <p:cNvPr id="5126" name="Text Box 12"/>
          <p:cNvSpPr>
            <a:spLocks noChangeArrowheads="1"/>
          </p:cNvSpPr>
          <p:nvPr/>
        </p:nvSpPr>
        <p:spPr bwMode="auto">
          <a:xfrm>
            <a:off x="827088" y="1628775"/>
            <a:ext cx="1376362" cy="5683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Tipologia di organizzazione</a:t>
            </a:r>
          </a:p>
        </p:txBody>
      </p:sp>
      <p:sp>
        <p:nvSpPr>
          <p:cNvPr id="5127" name="Text Box 12"/>
          <p:cNvSpPr>
            <a:spLocks noChangeArrowheads="1"/>
          </p:cNvSpPr>
          <p:nvPr/>
        </p:nvSpPr>
        <p:spPr bwMode="auto">
          <a:xfrm>
            <a:off x="827088" y="3797300"/>
            <a:ext cx="1376362" cy="5683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Anno di costituzione</a:t>
            </a:r>
          </a:p>
        </p:txBody>
      </p:sp>
      <p:sp>
        <p:nvSpPr>
          <p:cNvPr id="5128" name="Text Box 12"/>
          <p:cNvSpPr>
            <a:spLocks noChangeArrowheads="1"/>
          </p:cNvSpPr>
          <p:nvPr/>
        </p:nvSpPr>
        <p:spPr bwMode="auto">
          <a:xfrm>
            <a:off x="6651625" y="1628775"/>
            <a:ext cx="1376363" cy="3397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Localizzazione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ChangeAspect="1" noChangeArrowheads="1"/>
          </p:cNvSpPr>
          <p:nvPr/>
        </p:nvSpPr>
        <p:spPr bwMode="auto">
          <a:xfrm>
            <a:off x="847725" y="992188"/>
            <a:ext cx="3148013"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Dinamicità delle imprese sociali</a:t>
            </a:r>
          </a:p>
        </p:txBody>
      </p:sp>
      <p:sp>
        <p:nvSpPr>
          <p:cNvPr id="6147" name="Text Box 12"/>
          <p:cNvSpPr>
            <a:spLocks noChangeArrowheads="1"/>
          </p:cNvSpPr>
          <p:nvPr/>
        </p:nvSpPr>
        <p:spPr bwMode="auto">
          <a:xfrm>
            <a:off x="827088" y="1628775"/>
            <a:ext cx="4897437" cy="3397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Complessivamente, in questo ultimo anno, lei vede la sua organizzazione</a:t>
            </a:r>
          </a:p>
        </p:txBody>
      </p:sp>
      <p:sp>
        <p:nvSpPr>
          <p:cNvPr id="6148" name="Text Box 12"/>
          <p:cNvSpPr>
            <a:spLocks noChangeArrowheads="1"/>
          </p:cNvSpPr>
          <p:nvPr/>
        </p:nvSpPr>
        <p:spPr bwMode="auto">
          <a:xfrm>
            <a:off x="827088" y="5146675"/>
            <a:ext cx="1296987" cy="101917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Ritiene che per il 2013 la prospettiva sarà …</a:t>
            </a:r>
          </a:p>
        </p:txBody>
      </p:sp>
      <p:sp>
        <p:nvSpPr>
          <p:cNvPr id="6149" name="AutoShape 6"/>
          <p:cNvSpPr>
            <a:spLocks noChangeArrowheads="1"/>
          </p:cNvSpPr>
          <p:nvPr/>
        </p:nvSpPr>
        <p:spPr bwMode="auto">
          <a:xfrm>
            <a:off x="6084888" y="1624013"/>
            <a:ext cx="2808287" cy="3105150"/>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La VII° edizione conferma le difficoltà dell’impresa sociale alle prese con la crisi sistemica in atto </a:t>
            </a:r>
            <a:r>
              <a:rPr lang="it-IT" sz="1000" i="1">
                <a:solidFill>
                  <a:srgbClr val="000000"/>
                </a:solidFill>
                <a:latin typeface="Tahoma" pitchFamily="34" charset="0"/>
              </a:rPr>
              <a:t>(dal 2007  - data della prima rilevazione dell’Osservatorio Isnet – ad </a:t>
            </a:r>
            <a:r>
              <a:rPr lang="it-IT" sz="1000" i="1">
                <a:latin typeface="Tahoma" pitchFamily="34" charset="0"/>
              </a:rPr>
              <a:t>oggi, le organizzazioni che lamentano difficoltà sono aumentate del 21%). </a:t>
            </a:r>
            <a:r>
              <a:rPr lang="it-IT" sz="1000" b="1">
                <a:latin typeface="Tahoma" pitchFamily="34" charset="0"/>
              </a:rPr>
              <a:t>I dati di sentiment prevedono un ulteriore flessione ma confermano la tenuta complessiva del sistema.</a:t>
            </a:r>
            <a:r>
              <a:rPr lang="it-IT" sz="1000">
                <a:latin typeface="Tahoma" pitchFamily="34" charset="0"/>
              </a:rPr>
              <a:t> Le imprese in difficoltà con un sentiment negativo sono il 22,7% contro il 24% osservato nella precedente edizione.</a:t>
            </a:r>
          </a:p>
        </p:txBody>
      </p:sp>
      <p:pic>
        <p:nvPicPr>
          <p:cNvPr id="6150" name="Picture 8"/>
          <p:cNvPicPr>
            <a:picLocks noChangeAspect="1" noChangeArrowheads="1"/>
          </p:cNvPicPr>
          <p:nvPr/>
        </p:nvPicPr>
        <p:blipFill>
          <a:blip r:embed="rId2" cstate="print"/>
          <a:srcRect t="10599" b="6290"/>
          <a:stretch>
            <a:fillRect/>
          </a:stretch>
        </p:blipFill>
        <p:spPr bwMode="auto">
          <a:xfrm>
            <a:off x="663575" y="2032000"/>
            <a:ext cx="4845050" cy="2765425"/>
          </a:xfrm>
          <a:prstGeom prst="rect">
            <a:avLst/>
          </a:prstGeom>
          <a:noFill/>
          <a:ln w="9525">
            <a:noFill/>
            <a:miter lim="800000"/>
            <a:headEnd/>
            <a:tailEnd/>
          </a:ln>
        </p:spPr>
      </p:pic>
      <p:pic>
        <p:nvPicPr>
          <p:cNvPr id="6151" name="Picture 8"/>
          <p:cNvPicPr>
            <a:picLocks noChangeAspect="1" noChangeArrowheads="1"/>
          </p:cNvPicPr>
          <p:nvPr/>
        </p:nvPicPr>
        <p:blipFill>
          <a:blip r:embed="rId3" cstate="print"/>
          <a:srcRect/>
          <a:stretch>
            <a:fillRect/>
          </a:stretch>
        </p:blipFill>
        <p:spPr bwMode="auto">
          <a:xfrm>
            <a:off x="2386013" y="4919663"/>
            <a:ext cx="4343400" cy="1209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0"/>
          <p:cNvPicPr>
            <a:picLocks noChangeAspect="1" noChangeArrowheads="1"/>
          </p:cNvPicPr>
          <p:nvPr/>
        </p:nvPicPr>
        <p:blipFill>
          <a:blip r:embed="rId3" cstate="print"/>
          <a:srcRect/>
          <a:stretch>
            <a:fillRect/>
          </a:stretch>
        </p:blipFill>
        <p:spPr bwMode="auto">
          <a:xfrm>
            <a:off x="687388" y="2482850"/>
            <a:ext cx="4922837" cy="2674938"/>
          </a:xfrm>
          <a:prstGeom prst="rect">
            <a:avLst/>
          </a:prstGeom>
          <a:noFill/>
          <a:ln w="9525">
            <a:noFill/>
            <a:miter lim="800000"/>
            <a:headEnd/>
            <a:tailEnd/>
          </a:ln>
          <a:effectLst/>
        </p:spPr>
      </p:pic>
      <p:sp>
        <p:nvSpPr>
          <p:cNvPr id="7171" name="AutoShape 2"/>
          <p:cNvSpPr>
            <a:spLocks noChangeAspect="1" noChangeArrowheads="1"/>
          </p:cNvSpPr>
          <p:nvPr/>
        </p:nvSpPr>
        <p:spPr bwMode="auto">
          <a:xfrm>
            <a:off x="847725" y="992188"/>
            <a:ext cx="2284413"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Capacità relazionale</a:t>
            </a:r>
          </a:p>
        </p:txBody>
      </p:sp>
      <p:sp>
        <p:nvSpPr>
          <p:cNvPr id="7172" name="Text Box 12"/>
          <p:cNvSpPr>
            <a:spLocks noChangeArrowheads="1"/>
          </p:cNvSpPr>
          <p:nvPr/>
        </p:nvSpPr>
        <p:spPr bwMode="auto">
          <a:xfrm>
            <a:off x="755650" y="1484313"/>
            <a:ext cx="6049963"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Il numero di relazioni con altre organizzazioni come si è modificato rispetto ad un anno fa?</a:t>
            </a:r>
          </a:p>
        </p:txBody>
      </p:sp>
      <p:sp>
        <p:nvSpPr>
          <p:cNvPr id="7173" name="Text Box 12"/>
          <p:cNvSpPr>
            <a:spLocks noChangeArrowheads="1"/>
          </p:cNvSpPr>
          <p:nvPr/>
        </p:nvSpPr>
        <p:spPr bwMode="auto">
          <a:xfrm>
            <a:off x="827088" y="2009775"/>
            <a:ext cx="3240087" cy="3397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Rapporti con Enti Locali (Comuni, Prov, ecc.)</a:t>
            </a:r>
          </a:p>
        </p:txBody>
      </p:sp>
      <p:sp>
        <p:nvSpPr>
          <p:cNvPr id="7174" name="Text Box 12"/>
          <p:cNvSpPr>
            <a:spLocks noChangeArrowheads="1"/>
          </p:cNvSpPr>
          <p:nvPr/>
        </p:nvSpPr>
        <p:spPr bwMode="auto">
          <a:xfrm>
            <a:off x="827088" y="5394325"/>
            <a:ext cx="1728787" cy="796925"/>
          </a:xfrm>
          <a:prstGeom prst="homePlate">
            <a:avLst>
              <a:gd name="adj" fmla="val 54233"/>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Come valuta la soddisfazione per queste relazioni?</a:t>
            </a:r>
          </a:p>
        </p:txBody>
      </p:sp>
      <p:sp>
        <p:nvSpPr>
          <p:cNvPr id="7175" name="AutoShape 6"/>
          <p:cNvSpPr>
            <a:spLocks noChangeArrowheads="1"/>
          </p:cNvSpPr>
          <p:nvPr/>
        </p:nvSpPr>
        <p:spPr bwMode="auto">
          <a:xfrm>
            <a:off x="5930900" y="2122488"/>
            <a:ext cx="2779713" cy="2886075"/>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Cosi come già rilevato nella scorsa edizione, aumentano le organizzazioni che dichiarano di non avere rapporti con gli Enti Locali (+2,4%).</a:t>
            </a:r>
          </a:p>
          <a:p>
            <a:pPr eaLnBrk="0" hangingPunct="0">
              <a:lnSpc>
                <a:spcPct val="150000"/>
              </a:lnSpc>
            </a:pPr>
            <a:r>
              <a:rPr lang="it-IT" sz="1000">
                <a:latin typeface="Tahoma" pitchFamily="34" charset="0"/>
              </a:rPr>
              <a:t>Confermando il trend degli ultimi anni, la maggior parte degli intervistati (38,6%) si dichiara insoddisfatto. </a:t>
            </a:r>
          </a:p>
          <a:p>
            <a:pPr eaLnBrk="0" hangingPunct="0">
              <a:lnSpc>
                <a:spcPct val="150000"/>
              </a:lnSpc>
            </a:pPr>
            <a:r>
              <a:rPr lang="it-IT" sz="1000" b="1">
                <a:latin typeface="Tahoma" pitchFamily="34" charset="0"/>
              </a:rPr>
              <a:t>Il ritardo dei pagamenti con conseguenti  problemi di liquidità continua a determinare forti lamentele.</a:t>
            </a:r>
          </a:p>
        </p:txBody>
      </p:sp>
      <p:pic>
        <p:nvPicPr>
          <p:cNvPr id="7176" name="Picture 13"/>
          <p:cNvPicPr>
            <a:picLocks noChangeAspect="1" noChangeArrowheads="1"/>
          </p:cNvPicPr>
          <p:nvPr/>
        </p:nvPicPr>
        <p:blipFill>
          <a:blip r:embed="rId4" cstate="print"/>
          <a:srcRect/>
          <a:stretch>
            <a:fillRect/>
          </a:stretch>
        </p:blipFill>
        <p:spPr bwMode="auto">
          <a:xfrm>
            <a:off x="2782888" y="5283200"/>
            <a:ext cx="3400425"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9"/>
          <p:cNvPicPr>
            <a:picLocks noChangeAspect="1" noChangeArrowheads="1"/>
          </p:cNvPicPr>
          <p:nvPr/>
        </p:nvPicPr>
        <p:blipFill>
          <a:blip r:embed="rId2" cstate="print"/>
          <a:srcRect/>
          <a:stretch>
            <a:fillRect/>
          </a:stretch>
        </p:blipFill>
        <p:spPr bwMode="auto">
          <a:xfrm>
            <a:off x="696913" y="2482850"/>
            <a:ext cx="4922837" cy="2674938"/>
          </a:xfrm>
          <a:prstGeom prst="rect">
            <a:avLst/>
          </a:prstGeom>
          <a:noFill/>
          <a:ln w="9525">
            <a:noFill/>
            <a:miter lim="800000"/>
            <a:headEnd/>
            <a:tailEnd/>
          </a:ln>
          <a:effectLst/>
        </p:spPr>
      </p:pic>
      <p:sp>
        <p:nvSpPr>
          <p:cNvPr id="8195" name="AutoShape 2"/>
          <p:cNvSpPr>
            <a:spLocks noChangeAspect="1" noChangeArrowheads="1"/>
          </p:cNvSpPr>
          <p:nvPr/>
        </p:nvSpPr>
        <p:spPr bwMode="auto">
          <a:xfrm>
            <a:off x="847725" y="992188"/>
            <a:ext cx="2284413"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Capacità relazionale</a:t>
            </a:r>
          </a:p>
        </p:txBody>
      </p:sp>
      <p:sp>
        <p:nvSpPr>
          <p:cNvPr id="8196" name="Text Box 12"/>
          <p:cNvSpPr>
            <a:spLocks noChangeArrowheads="1"/>
          </p:cNvSpPr>
          <p:nvPr/>
        </p:nvSpPr>
        <p:spPr bwMode="auto">
          <a:xfrm>
            <a:off x="755650" y="1484313"/>
            <a:ext cx="6049963"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Il numero di relazioni con altre organizzazioni come si è modificato rispetto ad un anno fa?</a:t>
            </a:r>
          </a:p>
        </p:txBody>
      </p:sp>
      <p:sp>
        <p:nvSpPr>
          <p:cNvPr id="8197" name="Text Box 12"/>
          <p:cNvSpPr>
            <a:spLocks noChangeArrowheads="1"/>
          </p:cNvSpPr>
          <p:nvPr/>
        </p:nvSpPr>
        <p:spPr bwMode="auto">
          <a:xfrm>
            <a:off x="827088" y="2009775"/>
            <a:ext cx="3240087" cy="3397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Rapporti con Enti Pubblici (Ausl, CCIAA, ecc.)</a:t>
            </a:r>
          </a:p>
        </p:txBody>
      </p:sp>
      <p:sp>
        <p:nvSpPr>
          <p:cNvPr id="8198" name="Text Box 12"/>
          <p:cNvSpPr>
            <a:spLocks noChangeArrowheads="1"/>
          </p:cNvSpPr>
          <p:nvPr/>
        </p:nvSpPr>
        <p:spPr bwMode="auto">
          <a:xfrm>
            <a:off x="827088" y="5394325"/>
            <a:ext cx="1728787" cy="796925"/>
          </a:xfrm>
          <a:prstGeom prst="homePlate">
            <a:avLst>
              <a:gd name="adj" fmla="val 54233"/>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Come valuta la soddisfazione per queste relazioni?</a:t>
            </a:r>
          </a:p>
        </p:txBody>
      </p:sp>
      <p:sp>
        <p:nvSpPr>
          <p:cNvPr id="8199" name="AutoShape 6"/>
          <p:cNvSpPr>
            <a:spLocks noChangeArrowheads="1"/>
          </p:cNvSpPr>
          <p:nvPr/>
        </p:nvSpPr>
        <p:spPr bwMode="auto">
          <a:xfrm>
            <a:off x="5867400" y="2173288"/>
            <a:ext cx="2881313" cy="2144712"/>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La maggior parte delle organizzazioni dichiara di </a:t>
            </a:r>
            <a:r>
              <a:rPr lang="it-IT" sz="1000" b="1">
                <a:latin typeface="Tahoma" pitchFamily="34" charset="0"/>
              </a:rPr>
              <a:t>avere rapporti costanti con questa tipologia di stakeholders (il 64% degli interpellati). </a:t>
            </a:r>
          </a:p>
          <a:p>
            <a:pPr eaLnBrk="0" hangingPunct="0">
              <a:lnSpc>
                <a:spcPct val="150000"/>
              </a:lnSpc>
            </a:pPr>
            <a:r>
              <a:rPr lang="it-IT" sz="1000">
                <a:latin typeface="Tahoma" pitchFamily="34" charset="0"/>
              </a:rPr>
              <a:t>Nel confronto con lo scorso anno aumentano sia i soddisfatti che gli insoddisfatti, con conseguente diminuzione di chi dichiara una valutazione neutra.  </a:t>
            </a:r>
          </a:p>
        </p:txBody>
      </p:sp>
      <p:pic>
        <p:nvPicPr>
          <p:cNvPr id="8200" name="Picture 10"/>
          <p:cNvPicPr>
            <a:picLocks noChangeAspect="1" noChangeArrowheads="1"/>
          </p:cNvPicPr>
          <p:nvPr/>
        </p:nvPicPr>
        <p:blipFill>
          <a:blip r:embed="rId3" cstate="print"/>
          <a:srcRect/>
          <a:stretch>
            <a:fillRect/>
          </a:stretch>
        </p:blipFill>
        <p:spPr bwMode="auto">
          <a:xfrm>
            <a:off x="2771775" y="5292725"/>
            <a:ext cx="3400425"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1"/>
          <p:cNvPicPr>
            <a:picLocks noChangeAspect="1" noChangeArrowheads="1"/>
          </p:cNvPicPr>
          <p:nvPr/>
        </p:nvPicPr>
        <p:blipFill>
          <a:blip r:embed="rId2" cstate="print"/>
          <a:srcRect/>
          <a:stretch>
            <a:fillRect/>
          </a:stretch>
        </p:blipFill>
        <p:spPr bwMode="auto">
          <a:xfrm>
            <a:off x="693738" y="2492375"/>
            <a:ext cx="4922837" cy="2674938"/>
          </a:xfrm>
          <a:prstGeom prst="rect">
            <a:avLst/>
          </a:prstGeom>
          <a:noFill/>
          <a:ln w="9525">
            <a:noFill/>
            <a:miter lim="800000"/>
            <a:headEnd/>
            <a:tailEnd/>
          </a:ln>
          <a:effectLst/>
        </p:spPr>
      </p:pic>
      <p:sp>
        <p:nvSpPr>
          <p:cNvPr id="9219" name="AutoShape 2"/>
          <p:cNvSpPr>
            <a:spLocks noChangeAspect="1" noChangeArrowheads="1"/>
          </p:cNvSpPr>
          <p:nvPr/>
        </p:nvSpPr>
        <p:spPr bwMode="auto">
          <a:xfrm>
            <a:off x="847725" y="992188"/>
            <a:ext cx="2284413"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Capacità relazionale</a:t>
            </a:r>
          </a:p>
        </p:txBody>
      </p:sp>
      <p:sp>
        <p:nvSpPr>
          <p:cNvPr id="9220" name="Text Box 12"/>
          <p:cNvSpPr>
            <a:spLocks noChangeArrowheads="1"/>
          </p:cNvSpPr>
          <p:nvPr/>
        </p:nvSpPr>
        <p:spPr bwMode="auto">
          <a:xfrm>
            <a:off x="755650" y="1484313"/>
            <a:ext cx="6049963"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Il numero di relazioni con altre organizzazioni come si è modificato rispetto ad un anno fa?</a:t>
            </a:r>
          </a:p>
        </p:txBody>
      </p:sp>
      <p:sp>
        <p:nvSpPr>
          <p:cNvPr id="9221" name="Text Box 12"/>
          <p:cNvSpPr>
            <a:spLocks noChangeArrowheads="1"/>
          </p:cNvSpPr>
          <p:nvPr/>
        </p:nvSpPr>
        <p:spPr bwMode="auto">
          <a:xfrm>
            <a:off x="827088" y="2009775"/>
            <a:ext cx="3240087" cy="3397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Rapporti con aziende for profit</a:t>
            </a:r>
          </a:p>
        </p:txBody>
      </p:sp>
      <p:sp>
        <p:nvSpPr>
          <p:cNvPr id="9222" name="Text Box 12"/>
          <p:cNvSpPr>
            <a:spLocks noChangeArrowheads="1"/>
          </p:cNvSpPr>
          <p:nvPr/>
        </p:nvSpPr>
        <p:spPr bwMode="auto">
          <a:xfrm>
            <a:off x="827088" y="5394325"/>
            <a:ext cx="1728787" cy="796925"/>
          </a:xfrm>
          <a:prstGeom prst="homePlate">
            <a:avLst>
              <a:gd name="adj" fmla="val 54233"/>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Come valuta la soddisfazione per queste relazioni?</a:t>
            </a:r>
          </a:p>
        </p:txBody>
      </p:sp>
      <p:sp>
        <p:nvSpPr>
          <p:cNvPr id="9223" name="AutoShape 6"/>
          <p:cNvSpPr>
            <a:spLocks noChangeArrowheads="1"/>
          </p:cNvSpPr>
          <p:nvPr/>
        </p:nvSpPr>
        <p:spPr bwMode="auto">
          <a:xfrm>
            <a:off x="5219700" y="1912938"/>
            <a:ext cx="3600450" cy="2655887"/>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Raddoppiano le imprese sociali che dichiarano relazioni con le aziende for profit in diminuzione, a causa del perdurare della crisi. Tuttavia, il dato generale è positivo, considerato che solo il 23% non ha rapporti.</a:t>
            </a:r>
          </a:p>
          <a:p>
            <a:pPr eaLnBrk="0" hangingPunct="0">
              <a:lnSpc>
                <a:spcPct val="150000"/>
              </a:lnSpc>
            </a:pPr>
            <a:r>
              <a:rPr lang="it-IT" sz="1000" b="1">
                <a:latin typeface="Tahoma" pitchFamily="34" charset="0"/>
              </a:rPr>
              <a:t>Le relazioni con questa tipologia di stakeholder, come già osservato per la categoria enti pubblici, è fortemente condizionata dai risultati</a:t>
            </a:r>
            <a:r>
              <a:rPr lang="it-IT" sz="1000">
                <a:latin typeface="Tahoma" pitchFamily="34" charset="0"/>
              </a:rPr>
              <a:t>. Le relazioni hanno generato più dell’anno passato un risultato positivo o negativo, riducendo così la percentuale di imprese sociali con soddisfazione neutra.</a:t>
            </a:r>
          </a:p>
        </p:txBody>
      </p:sp>
      <p:pic>
        <p:nvPicPr>
          <p:cNvPr id="9224" name="Picture 10"/>
          <p:cNvPicPr>
            <a:picLocks noChangeAspect="1" noChangeArrowheads="1"/>
          </p:cNvPicPr>
          <p:nvPr/>
        </p:nvPicPr>
        <p:blipFill>
          <a:blip r:embed="rId3" cstate="print"/>
          <a:srcRect/>
          <a:stretch>
            <a:fillRect/>
          </a:stretch>
        </p:blipFill>
        <p:spPr bwMode="auto">
          <a:xfrm>
            <a:off x="2776538" y="5278438"/>
            <a:ext cx="3400425"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0"/>
          <p:cNvPicPr>
            <a:picLocks noChangeAspect="1" noChangeArrowheads="1"/>
          </p:cNvPicPr>
          <p:nvPr/>
        </p:nvPicPr>
        <p:blipFill>
          <a:blip r:embed="rId2" cstate="print"/>
          <a:srcRect/>
          <a:stretch>
            <a:fillRect/>
          </a:stretch>
        </p:blipFill>
        <p:spPr bwMode="auto">
          <a:xfrm>
            <a:off x="698500" y="2474913"/>
            <a:ext cx="4922838" cy="2674937"/>
          </a:xfrm>
          <a:prstGeom prst="rect">
            <a:avLst/>
          </a:prstGeom>
          <a:noFill/>
          <a:ln w="9525">
            <a:noFill/>
            <a:miter lim="800000"/>
            <a:headEnd/>
            <a:tailEnd/>
          </a:ln>
          <a:effectLst/>
        </p:spPr>
      </p:pic>
      <p:sp>
        <p:nvSpPr>
          <p:cNvPr id="10243" name="AutoShape 2"/>
          <p:cNvSpPr>
            <a:spLocks noChangeAspect="1" noChangeArrowheads="1"/>
          </p:cNvSpPr>
          <p:nvPr/>
        </p:nvSpPr>
        <p:spPr bwMode="auto">
          <a:xfrm>
            <a:off x="847725" y="992188"/>
            <a:ext cx="2284413" cy="358775"/>
          </a:xfrm>
          <a:prstGeom prst="roundRect">
            <a:avLst>
              <a:gd name="adj" fmla="val 16667"/>
            </a:avLst>
          </a:prstGeom>
          <a:solidFill>
            <a:schemeClr val="bg2"/>
          </a:solidFill>
          <a:ln w="38100">
            <a:solidFill>
              <a:schemeClr val="bg2"/>
            </a:solidFill>
            <a:round/>
            <a:headEnd/>
            <a:tailEnd/>
          </a:ln>
        </p:spPr>
        <p:txBody>
          <a:bodyPr anchor="ctr"/>
          <a:lstStyle/>
          <a:p>
            <a:pPr eaLnBrk="0" hangingPunct="0">
              <a:lnSpc>
                <a:spcPct val="150000"/>
              </a:lnSpc>
            </a:pPr>
            <a:r>
              <a:rPr lang="it-IT" sz="1400" b="1">
                <a:solidFill>
                  <a:schemeClr val="bg1"/>
                </a:solidFill>
                <a:latin typeface="Tahoma" pitchFamily="34" charset="0"/>
              </a:rPr>
              <a:t>Capacità relazionale</a:t>
            </a:r>
          </a:p>
        </p:txBody>
      </p:sp>
      <p:sp>
        <p:nvSpPr>
          <p:cNvPr id="10244" name="Text Box 12"/>
          <p:cNvSpPr>
            <a:spLocks noChangeArrowheads="1"/>
          </p:cNvSpPr>
          <p:nvPr/>
        </p:nvSpPr>
        <p:spPr bwMode="auto">
          <a:xfrm>
            <a:off x="755650" y="1484313"/>
            <a:ext cx="6049963" cy="320675"/>
          </a:xfrm>
          <a:prstGeom prst="rect">
            <a:avLst/>
          </a:prstGeom>
          <a:noFill/>
          <a:ln w="19050" algn="ctr">
            <a:no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Il numero di relazioni con altre organizzazioni come si è modificato rispetto ad un anno fa?</a:t>
            </a:r>
          </a:p>
        </p:txBody>
      </p:sp>
      <p:sp>
        <p:nvSpPr>
          <p:cNvPr id="10245" name="Text Box 12"/>
          <p:cNvSpPr>
            <a:spLocks noChangeArrowheads="1"/>
          </p:cNvSpPr>
          <p:nvPr/>
        </p:nvSpPr>
        <p:spPr bwMode="auto">
          <a:xfrm>
            <a:off x="827088" y="2009775"/>
            <a:ext cx="4608512" cy="339725"/>
          </a:xfrm>
          <a:prstGeom prst="rect">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Rapporti con organizzazioni di rappresentanza e coordinamento</a:t>
            </a:r>
          </a:p>
        </p:txBody>
      </p:sp>
      <p:sp>
        <p:nvSpPr>
          <p:cNvPr id="10246" name="Text Box 12"/>
          <p:cNvSpPr>
            <a:spLocks noChangeArrowheads="1"/>
          </p:cNvSpPr>
          <p:nvPr/>
        </p:nvSpPr>
        <p:spPr bwMode="auto">
          <a:xfrm>
            <a:off x="827088" y="5394325"/>
            <a:ext cx="1728787" cy="796925"/>
          </a:xfrm>
          <a:prstGeom prst="homePlate">
            <a:avLst>
              <a:gd name="adj" fmla="val 54233"/>
            </a:avLst>
          </a:prstGeom>
          <a:noFill/>
          <a:ln w="19050" algn="ctr">
            <a:solidFill>
              <a:srgbClr val="FC8106"/>
            </a:solidFill>
            <a:miter lim="800000"/>
            <a:headEnd/>
            <a:tailEnd/>
          </a:ln>
        </p:spPr>
        <p:txBody>
          <a:bodyPr lIns="90000" tIns="46800" rIns="90000" bIns="46800">
            <a:spAutoFit/>
          </a:bodyPr>
          <a:lstStyle/>
          <a:p>
            <a:pPr eaLnBrk="0" hangingPunct="0">
              <a:lnSpc>
                <a:spcPct val="150000"/>
              </a:lnSpc>
            </a:pPr>
            <a:r>
              <a:rPr lang="it-IT" sz="1000" b="1">
                <a:latin typeface="Tahoma" pitchFamily="34" charset="0"/>
              </a:rPr>
              <a:t>Come valuta la soddisfazione per queste relazioni?</a:t>
            </a:r>
          </a:p>
        </p:txBody>
      </p:sp>
      <p:sp>
        <p:nvSpPr>
          <p:cNvPr id="10247" name="AutoShape 6"/>
          <p:cNvSpPr>
            <a:spLocks noChangeArrowheads="1"/>
          </p:cNvSpPr>
          <p:nvPr/>
        </p:nvSpPr>
        <p:spPr bwMode="auto">
          <a:xfrm>
            <a:off x="6443663" y="1989138"/>
            <a:ext cx="2520950" cy="4005262"/>
          </a:xfrm>
          <a:prstGeom prst="roundRect">
            <a:avLst>
              <a:gd name="adj" fmla="val 16667"/>
            </a:avLst>
          </a:prstGeom>
          <a:noFill/>
          <a:ln w="28575" algn="ctr">
            <a:solidFill>
              <a:schemeClr val="bg2"/>
            </a:solidFill>
            <a:round/>
            <a:headEnd/>
            <a:tailEnd/>
          </a:ln>
        </p:spPr>
        <p:txBody>
          <a:bodyPr>
            <a:spAutoFit/>
          </a:bodyPr>
          <a:lstStyle/>
          <a:p>
            <a:pPr eaLnBrk="0" hangingPunct="0">
              <a:lnSpc>
                <a:spcPct val="150000"/>
              </a:lnSpc>
            </a:pPr>
            <a:r>
              <a:rPr lang="it-IT" sz="1000">
                <a:latin typeface="Tahoma" pitchFamily="34" charset="0"/>
              </a:rPr>
              <a:t>Diminuisce (-3,7%) il numero di organizzazioni che hanno rapporti con le organizzazioni di rappresentanza e coordinamento.  </a:t>
            </a:r>
          </a:p>
          <a:p>
            <a:pPr eaLnBrk="0" hangingPunct="0">
              <a:lnSpc>
                <a:spcPct val="150000"/>
              </a:lnSpc>
            </a:pPr>
            <a:r>
              <a:rPr lang="it-IT" sz="1000">
                <a:latin typeface="Tahoma" pitchFamily="34" charset="0"/>
              </a:rPr>
              <a:t>Come per i rapporti con le aziende for profit, i dati relativi alla soddisfazione per questi rapporti presenta un effetto di polarizzazione agli estremi di gradimento. </a:t>
            </a:r>
          </a:p>
          <a:p>
            <a:pPr eaLnBrk="0" hangingPunct="0">
              <a:lnSpc>
                <a:spcPct val="150000"/>
              </a:lnSpc>
            </a:pPr>
            <a:r>
              <a:rPr lang="it-IT" sz="1000" b="1">
                <a:latin typeface="Tahoma" pitchFamily="34" charset="0"/>
              </a:rPr>
              <a:t>Chi sa quindi utilizzare i rapporti con le organizzazioni di rappresentanza e coordinamento rafforza i legami ed è soddisfatto, mentre chi è in una posizione di aspettativa passiva è insoddisfatto.</a:t>
            </a:r>
          </a:p>
        </p:txBody>
      </p:sp>
      <p:pic>
        <p:nvPicPr>
          <p:cNvPr id="10248" name="Picture 10"/>
          <p:cNvPicPr>
            <a:picLocks noChangeAspect="1" noChangeArrowheads="1"/>
          </p:cNvPicPr>
          <p:nvPr/>
        </p:nvPicPr>
        <p:blipFill>
          <a:blip r:embed="rId3" cstate="print"/>
          <a:srcRect/>
          <a:stretch>
            <a:fillRect/>
          </a:stretch>
        </p:blipFill>
        <p:spPr bwMode="auto">
          <a:xfrm>
            <a:off x="2767013" y="5278438"/>
            <a:ext cx="3400425"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6179</TotalTime>
  <Words>2485</Words>
  <Application>Microsoft Office PowerPoint</Application>
  <PresentationFormat>Presentazione su schermo (4:3)</PresentationFormat>
  <Paragraphs>176</Paragraphs>
  <Slides>22</Slides>
  <Notes>2</Notes>
  <HiddenSlides>0</HiddenSlides>
  <MMClips>0</MMClips>
  <ScaleCrop>false</ScaleCrop>
  <HeadingPairs>
    <vt:vector size="8" baseType="variant">
      <vt:variant>
        <vt:lpstr>Caratteri utilizzati</vt:lpstr>
      </vt:variant>
      <vt:variant>
        <vt:i4>3</vt:i4>
      </vt:variant>
      <vt:variant>
        <vt:lpstr>Tema</vt:lpstr>
      </vt:variant>
      <vt:variant>
        <vt:i4>1</vt:i4>
      </vt:variant>
      <vt:variant>
        <vt:lpstr>Server OLE incorporati</vt:lpstr>
      </vt:variant>
      <vt:variant>
        <vt:i4>1</vt:i4>
      </vt:variant>
      <vt:variant>
        <vt:lpstr>Titoli diapositive</vt:lpstr>
      </vt:variant>
      <vt:variant>
        <vt:i4>22</vt:i4>
      </vt:variant>
    </vt:vector>
  </HeadingPairs>
  <TitlesOfParts>
    <vt:vector size="27" baseType="lpstr">
      <vt:lpstr>Times New Roman</vt:lpstr>
      <vt:lpstr>Arial</vt:lpstr>
      <vt:lpstr>Tahoma</vt:lpstr>
      <vt:lpstr>Struttura predefinita</vt:lpstr>
      <vt:lpstr>Immagine bitmap</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Utente</dc:creator>
  <cp:lastModifiedBy>paola</cp:lastModifiedBy>
  <cp:revision>449</cp:revision>
  <cp:lastPrinted>2012-06-27T13:49:17Z</cp:lastPrinted>
  <dcterms:created xsi:type="dcterms:W3CDTF">1601-01-01T00:00:00Z</dcterms:created>
  <dcterms:modified xsi:type="dcterms:W3CDTF">2013-07-09T10:46:06Z</dcterms:modified>
</cp:coreProperties>
</file>