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3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80" r:id="rId4"/>
    <p:sldId id="326" r:id="rId5"/>
    <p:sldId id="281" r:id="rId6"/>
    <p:sldId id="314" r:id="rId7"/>
    <p:sldId id="315" r:id="rId8"/>
    <p:sldId id="320" r:id="rId9"/>
    <p:sldId id="316" r:id="rId10"/>
    <p:sldId id="322" r:id="rId11"/>
    <p:sldId id="321" r:id="rId12"/>
    <p:sldId id="324" r:id="rId13"/>
    <p:sldId id="327" r:id="rId14"/>
    <p:sldId id="325" r:id="rId15"/>
    <p:sldId id="289" r:id="rId16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189" userDrawn="1">
          <p15:clr>
            <a:srgbClr val="A4A3A4"/>
          </p15:clr>
        </p15:guide>
        <p15:guide id="4" orient="horz" pos="4201" userDrawn="1">
          <p15:clr>
            <a:srgbClr val="A4A3A4"/>
          </p15:clr>
        </p15:guide>
        <p15:guide id="5" pos="7469" userDrawn="1">
          <p15:clr>
            <a:srgbClr val="A4A3A4"/>
          </p15:clr>
        </p15:guide>
        <p15:guide id="6" orient="horz" pos="3634" userDrawn="1">
          <p15:clr>
            <a:srgbClr val="A4A3A4"/>
          </p15:clr>
        </p15:guide>
        <p15:guide id="7" orient="horz" pos="414" userDrawn="1">
          <p15:clr>
            <a:srgbClr val="A4A3A4"/>
          </p15:clr>
        </p15:guide>
        <p15:guide id="8" pos="506" userDrawn="1">
          <p15:clr>
            <a:srgbClr val="A4A3A4"/>
          </p15:clr>
        </p15:guide>
        <p15:guide id="10" orient="horz" pos="9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139D"/>
    <a:srgbClr val="060B14"/>
    <a:srgbClr val="FF6400"/>
    <a:srgbClr val="D23C28"/>
    <a:srgbClr val="D8202E"/>
    <a:srgbClr val="CA0A24"/>
    <a:srgbClr val="DD0E12"/>
    <a:srgbClr val="EC6907"/>
    <a:srgbClr val="E41E13"/>
    <a:srgbClr val="C934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6405" autoAdjust="0"/>
  </p:normalViewPr>
  <p:slideViewPr>
    <p:cSldViewPr snapToGrid="0" snapToObjects="1" showGuides="1">
      <p:cViewPr varScale="1">
        <p:scale>
          <a:sx n="70" d="100"/>
          <a:sy n="70" d="100"/>
        </p:scale>
        <p:origin x="858" y="72"/>
      </p:cViewPr>
      <p:guideLst>
        <p:guide orient="horz" pos="2160"/>
        <p:guide pos="3840"/>
        <p:guide pos="189"/>
        <p:guide orient="horz" pos="4201"/>
        <p:guide pos="7469"/>
        <p:guide orient="horz" pos="3634"/>
        <p:guide orient="horz" pos="414"/>
        <p:guide pos="506"/>
        <p:guide orient="horz" pos="9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1649598776336791"/>
          <c:y val="6.728149192412082E-2"/>
          <c:w val="0.45666516877385399"/>
          <c:h val="0.9069372596618319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Relativa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2909-46E1-A8A9-442A21166C7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050-4A6D-8210-6D5EF590B107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050-4A6D-8210-6D5EF590B107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050-4A6D-8210-6D5EF590B107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D050-4A6D-8210-6D5EF590B107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D050-4A6D-8210-6D5EF590B107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050-4A6D-8210-6D5EF590B10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A-2909-46E1-A8A9-442A21166C74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D050-4A6D-8210-6D5EF590B107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050-4A6D-8210-6D5EF590B107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D050-4A6D-8210-6D5EF590B107}"/>
              </c:ext>
            </c:extLst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2909-46E1-A8A9-442A21166C74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050-4A6D-8210-6D5EF590B107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D050-4A6D-8210-6D5EF590B107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050-4A6D-8210-6D5EF590B107}"/>
              </c:ext>
            </c:extLst>
          </c:dPt>
          <c:cat>
            <c:strRef>
              <c:f>Foglio1!$A$2:$A$16</c:f>
              <c:strCache>
                <c:ptCount val="15"/>
                <c:pt idx="0">
                  <c:v>Dipendenza da una sola fonte di entrata</c:v>
                </c:pt>
                <c:pt idx="1">
                  <c:v>Anno di costituzione (più giovani)</c:v>
                </c:pt>
                <c:pt idx="2">
                  <c:v>Nessuna convenzione con istituzioni pubbliche</c:v>
                </c:pt>
                <c:pt idx="3">
                  <c:v>Non aderisce ad organizzazioni di II° livello nazionali</c:v>
                </c:pt>
                <c:pt idx="4">
                  <c:v>Concentrazione delle risorse economiche nella nicchia</c:v>
                </c:pt>
                <c:pt idx="5">
                  <c:v>Orientamento mutualistico</c:v>
                </c:pt>
                <c:pt idx="6">
                  <c:v>Densità nella nicchia (elevata competizione)</c:v>
                </c:pt>
                <c:pt idx="7">
                  <c:v>Comportamento non market</c:v>
                </c:pt>
                <c:pt idx="8">
                  <c:v>Nessuna adesione ad organizzazioni di II° livello inter.</c:v>
                </c:pt>
                <c:pt idx="9">
                  <c:v>Non aderisce a coordinamenti tematici</c:v>
                </c:pt>
                <c:pt idx="10">
                  <c:v>Non aderisce a consorzi</c:v>
                </c:pt>
                <c:pt idx="11">
                  <c:v>Prevalente finaziamento privato</c:v>
                </c:pt>
                <c:pt idx="12">
                  <c:v>Collaboratori assenti o pochi</c:v>
                </c:pt>
                <c:pt idx="13">
                  <c:v>Entrate economiche (minori)</c:v>
                </c:pt>
                <c:pt idx="14">
                  <c:v>Dipendenti assenti o pochi</c:v>
                </c:pt>
              </c:strCache>
            </c:strRef>
          </c:cat>
          <c:val>
            <c:numRef>
              <c:f>Foglio1!$B$2:$B$16</c:f>
              <c:numCache>
                <c:formatCode>General</c:formatCode>
                <c:ptCount val="15"/>
                <c:pt idx="0" formatCode="#,##0.000">
                  <c:v>1</c:v>
                </c:pt>
                <c:pt idx="1">
                  <c:v>0.88970000000000005</c:v>
                </c:pt>
                <c:pt idx="2">
                  <c:v>0.44169999999999998</c:v>
                </c:pt>
                <c:pt idx="3">
                  <c:v>0.38429999999999997</c:v>
                </c:pt>
                <c:pt idx="4">
                  <c:v>0.3584</c:v>
                </c:pt>
                <c:pt idx="5">
                  <c:v>0.28570000000000001</c:v>
                </c:pt>
                <c:pt idx="6">
                  <c:v>0.25240000000000001</c:v>
                </c:pt>
                <c:pt idx="7">
                  <c:v>0.2107</c:v>
                </c:pt>
                <c:pt idx="8">
                  <c:v>0.1555</c:v>
                </c:pt>
                <c:pt idx="9">
                  <c:v>0.1338</c:v>
                </c:pt>
                <c:pt idx="10">
                  <c:v>9.3299999999999994E-2</c:v>
                </c:pt>
                <c:pt idx="11">
                  <c:v>8.8900000000000007E-2</c:v>
                </c:pt>
                <c:pt idx="12">
                  <c:v>7.7200000000000005E-2</c:v>
                </c:pt>
                <c:pt idx="13">
                  <c:v>4.24E-2</c:v>
                </c:pt>
                <c:pt idx="14">
                  <c:v>3.8300000000000001E-2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050-4A6D-8210-6D5EF590B1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-1977112048"/>
        <c:axId val="-1977119120"/>
      </c:barChart>
      <c:catAx>
        <c:axId val="-19771120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77119120"/>
        <c:crosses val="autoZero"/>
        <c:auto val="1"/>
        <c:lblAlgn val="ctr"/>
        <c:lblOffset val="100"/>
        <c:noMultiLvlLbl val="0"/>
      </c:catAx>
      <c:valAx>
        <c:axId val="-1977119120"/>
        <c:scaling>
          <c:orientation val="minMax"/>
          <c:max val="1"/>
        </c:scaling>
        <c:delete val="0"/>
        <c:axPos val="t"/>
        <c:numFmt formatCode="#,##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77112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803665436003261"/>
          <c:y val="7.0058772753970835E-2"/>
          <c:w val="0.66196334563996739"/>
          <c:h val="0.4493482531606153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Volontari stabili o assenti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Foglio1!$A$2:$A$3</c:f>
              <c:strCache>
                <c:ptCount val="2"/>
                <c:pt idx="0">
                  <c:v>Inp con retribuiti</c:v>
                </c:pt>
                <c:pt idx="1">
                  <c:v>Inp senza retribuiti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31.7</c:v>
                </c:pt>
                <c:pt idx="1">
                  <c:v>13.6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323-49B6-8DE3-31959179016E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Volontari in diminuzione (&lt;-10%; 2021 su 2011)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Foglio1!$A$2:$A$3</c:f>
              <c:strCache>
                <c:ptCount val="2"/>
                <c:pt idx="0">
                  <c:v>Inp con retribuiti</c:v>
                </c:pt>
                <c:pt idx="1">
                  <c:v>Inp senza retribuiti</c:v>
                </c:pt>
              </c:strCache>
            </c:strRef>
          </c:cat>
          <c:val>
            <c:numRef>
              <c:f>Foglio1!$C$2:$C$3</c:f>
              <c:numCache>
                <c:formatCode>General</c:formatCode>
                <c:ptCount val="2"/>
                <c:pt idx="0">
                  <c:v>32.700000000000003</c:v>
                </c:pt>
                <c:pt idx="1">
                  <c:v>54.3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323-49B6-8DE3-31959179016E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Volontari in aumento (&gt;+10%; 2021 su 2011)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Foglio1!$A$2:$A$3</c:f>
              <c:strCache>
                <c:ptCount val="2"/>
                <c:pt idx="0">
                  <c:v>Inp con retribuiti</c:v>
                </c:pt>
                <c:pt idx="1">
                  <c:v>Inp senza retribuiti</c:v>
                </c:pt>
              </c:strCache>
            </c:strRef>
          </c:cat>
          <c:val>
            <c:numRef>
              <c:f>Foglio1!$D$2:$D$3</c:f>
              <c:numCache>
                <c:formatCode>General</c:formatCode>
                <c:ptCount val="2"/>
                <c:pt idx="0">
                  <c:v>35.6</c:v>
                </c:pt>
                <c:pt idx="1">
                  <c:v>32.1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772-4BE2-A615-3FAD28B5B8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-1977111504"/>
        <c:axId val="-1977121840"/>
      </c:barChart>
      <c:catAx>
        <c:axId val="-1977111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-1977121840"/>
        <c:crosses val="autoZero"/>
        <c:auto val="1"/>
        <c:lblAlgn val="ctr"/>
        <c:lblOffset val="100"/>
        <c:noMultiLvlLbl val="0"/>
      </c:catAx>
      <c:valAx>
        <c:axId val="-197712184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-1977111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1213156303532532E-2"/>
          <c:y val="0.66000260568991853"/>
          <c:w val="0.92637419429603174"/>
          <c:h val="0.25761002012111595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Arial Narrow" panose="020B060602020203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82744448174735"/>
          <c:y val="0"/>
          <c:w val="0.45645261388210084"/>
          <c:h val="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Volontari stabili o assenti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Foglio1!$A$2:$A$9</c:f>
              <c:strCache>
                <c:ptCount val="8"/>
                <c:pt idx="0">
                  <c:v>Cultura, sport e ricreazione</c:v>
                </c:pt>
                <c:pt idx="1">
                  <c:v>Istruzione e ricerca</c:v>
                </c:pt>
                <c:pt idx="2">
                  <c:v>Sanità</c:v>
                </c:pt>
                <c:pt idx="3">
                  <c:v>Assistenza sociale</c:v>
                </c:pt>
                <c:pt idx="4">
                  <c:v>Sviluppo economico</c:v>
                </c:pt>
                <c:pt idx="5">
                  <c:v>Cooperazione internazionale</c:v>
                </c:pt>
                <c:pt idx="6">
                  <c:v>Relazioni sindacali</c:v>
                </c:pt>
                <c:pt idx="7">
                  <c:v>Altro</c:v>
                </c:pt>
              </c:strCache>
            </c:strRef>
          </c:cat>
          <c:val>
            <c:numRef>
              <c:f>Foglio1!$B$2:$B$9</c:f>
              <c:numCache>
                <c:formatCode>0.0</c:formatCode>
                <c:ptCount val="8"/>
                <c:pt idx="0">
                  <c:v>14.79</c:v>
                </c:pt>
                <c:pt idx="1">
                  <c:v>28.37</c:v>
                </c:pt>
                <c:pt idx="2">
                  <c:v>17.63</c:v>
                </c:pt>
                <c:pt idx="3">
                  <c:v>20.18</c:v>
                </c:pt>
                <c:pt idx="4">
                  <c:v>32.409999999999997</c:v>
                </c:pt>
                <c:pt idx="5">
                  <c:v>13.459999999999999</c:v>
                </c:pt>
                <c:pt idx="6">
                  <c:v>31.619999999999997</c:v>
                </c:pt>
                <c:pt idx="7">
                  <c:v>17.64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367-4091-8BB0-9BA35D02F2F9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Diminuiti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Foglio1!$A$2:$A$9</c:f>
              <c:strCache>
                <c:ptCount val="8"/>
                <c:pt idx="0">
                  <c:v>Cultura, sport e ricreazione</c:v>
                </c:pt>
                <c:pt idx="1">
                  <c:v>Istruzione e ricerca</c:v>
                </c:pt>
                <c:pt idx="2">
                  <c:v>Sanità</c:v>
                </c:pt>
                <c:pt idx="3">
                  <c:v>Assistenza sociale</c:v>
                </c:pt>
                <c:pt idx="4">
                  <c:v>Sviluppo economico</c:v>
                </c:pt>
                <c:pt idx="5">
                  <c:v>Cooperazione internazionale</c:v>
                </c:pt>
                <c:pt idx="6">
                  <c:v>Relazioni sindacali</c:v>
                </c:pt>
                <c:pt idx="7">
                  <c:v>Altro</c:v>
                </c:pt>
              </c:strCache>
            </c:strRef>
          </c:cat>
          <c:val>
            <c:numRef>
              <c:f>Foglio1!$C$2:$C$9</c:f>
              <c:numCache>
                <c:formatCode>0.0</c:formatCode>
                <c:ptCount val="8"/>
                <c:pt idx="0">
                  <c:v>52.32</c:v>
                </c:pt>
                <c:pt idx="1">
                  <c:v>35.229999999999997</c:v>
                </c:pt>
                <c:pt idx="2">
                  <c:v>49.64</c:v>
                </c:pt>
                <c:pt idx="3">
                  <c:v>45.81</c:v>
                </c:pt>
                <c:pt idx="4">
                  <c:v>36.67</c:v>
                </c:pt>
                <c:pt idx="5">
                  <c:v>59.55</c:v>
                </c:pt>
                <c:pt idx="6">
                  <c:v>37.840000000000003</c:v>
                </c:pt>
                <c:pt idx="7">
                  <c:v>48.27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367-4091-8BB0-9BA35D02F2F9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Cresciuti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Foglio1!$A$2:$A$9</c:f>
              <c:strCache>
                <c:ptCount val="8"/>
                <c:pt idx="0">
                  <c:v>Cultura, sport e ricreazione</c:v>
                </c:pt>
                <c:pt idx="1">
                  <c:v>Istruzione e ricerca</c:v>
                </c:pt>
                <c:pt idx="2">
                  <c:v>Sanità</c:v>
                </c:pt>
                <c:pt idx="3">
                  <c:v>Assistenza sociale</c:v>
                </c:pt>
                <c:pt idx="4">
                  <c:v>Sviluppo economico</c:v>
                </c:pt>
                <c:pt idx="5">
                  <c:v>Cooperazione internazionale</c:v>
                </c:pt>
                <c:pt idx="6">
                  <c:v>Relazioni sindacali</c:v>
                </c:pt>
                <c:pt idx="7">
                  <c:v>Altro</c:v>
                </c:pt>
              </c:strCache>
            </c:strRef>
          </c:cat>
          <c:val>
            <c:numRef>
              <c:f>Foglio1!$D$2:$D$9</c:f>
              <c:numCache>
                <c:formatCode>0.0</c:formatCode>
                <c:ptCount val="8"/>
                <c:pt idx="0">
                  <c:v>32.89</c:v>
                </c:pt>
                <c:pt idx="1">
                  <c:v>36.4</c:v>
                </c:pt>
                <c:pt idx="2">
                  <c:v>32.74</c:v>
                </c:pt>
                <c:pt idx="3">
                  <c:v>34.01</c:v>
                </c:pt>
                <c:pt idx="4">
                  <c:v>30.91</c:v>
                </c:pt>
                <c:pt idx="5">
                  <c:v>26.99</c:v>
                </c:pt>
                <c:pt idx="6">
                  <c:v>30.54</c:v>
                </c:pt>
                <c:pt idx="7">
                  <c:v>34.090000000000003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FB2-4DDA-AC62-A2ED0841C9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-1977118032"/>
        <c:axId val="-1977121296"/>
      </c:barChart>
      <c:catAx>
        <c:axId val="-19771180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-1977121296"/>
        <c:crosses val="autoZero"/>
        <c:auto val="1"/>
        <c:lblAlgn val="ctr"/>
        <c:lblOffset val="100"/>
        <c:noMultiLvlLbl val="0"/>
      </c:catAx>
      <c:valAx>
        <c:axId val="-1977121296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-1977118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655881456056618"/>
          <c:y val="0"/>
          <c:w val="0.71683574331080557"/>
          <c:h val="0.6698691207939958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Volontari stabili o assenti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Foglio1!$A$2:$A$6</c:f>
              <c:strCache>
                <c:ptCount val="5"/>
                <c:pt idx="0">
                  <c:v>Nord Ovest</c:v>
                </c:pt>
                <c:pt idx="1">
                  <c:v>Nord Est</c:v>
                </c:pt>
                <c:pt idx="2">
                  <c:v>Centro</c:v>
                </c:pt>
                <c:pt idx="3">
                  <c:v>Sud</c:v>
                </c:pt>
                <c:pt idx="4">
                  <c:v>Isole</c:v>
                </c:pt>
              </c:strCache>
            </c:strRef>
          </c:cat>
          <c:val>
            <c:numRef>
              <c:f>Foglio1!$B$2:$B$6</c:f>
              <c:numCache>
                <c:formatCode>0.0</c:formatCode>
                <c:ptCount val="5"/>
                <c:pt idx="0">
                  <c:v>17.29</c:v>
                </c:pt>
                <c:pt idx="1">
                  <c:v>16.39</c:v>
                </c:pt>
                <c:pt idx="2">
                  <c:v>18.75</c:v>
                </c:pt>
                <c:pt idx="3">
                  <c:v>19.829999999999998</c:v>
                </c:pt>
                <c:pt idx="4">
                  <c:v>20.55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5C2-4FBC-823C-D4D1FD0EE7B2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Volontari in diminuzione (&lt;-10%; 2021 su 2011)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Foglio1!$A$2:$A$6</c:f>
              <c:strCache>
                <c:ptCount val="5"/>
                <c:pt idx="0">
                  <c:v>Nord Ovest</c:v>
                </c:pt>
                <c:pt idx="1">
                  <c:v>Nord Est</c:v>
                </c:pt>
                <c:pt idx="2">
                  <c:v>Centro</c:v>
                </c:pt>
                <c:pt idx="3">
                  <c:v>Sud</c:v>
                </c:pt>
                <c:pt idx="4">
                  <c:v>Isole</c:v>
                </c:pt>
              </c:strCache>
            </c:strRef>
          </c:cat>
          <c:val>
            <c:numRef>
              <c:f>Foglio1!$C$2:$C$6</c:f>
              <c:numCache>
                <c:formatCode>0.0</c:formatCode>
                <c:ptCount val="5"/>
                <c:pt idx="0">
                  <c:v>49.53</c:v>
                </c:pt>
                <c:pt idx="1">
                  <c:v>49.97</c:v>
                </c:pt>
                <c:pt idx="2">
                  <c:v>49.1</c:v>
                </c:pt>
                <c:pt idx="3">
                  <c:v>47.11</c:v>
                </c:pt>
                <c:pt idx="4">
                  <c:v>47.54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5C2-4FBC-823C-D4D1FD0EE7B2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Volontari in aumento (&gt;+10%; 2021 su 2011)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Foglio1!$A$2:$A$6</c:f>
              <c:strCache>
                <c:ptCount val="5"/>
                <c:pt idx="0">
                  <c:v>Nord Ovest</c:v>
                </c:pt>
                <c:pt idx="1">
                  <c:v>Nord Est</c:v>
                </c:pt>
                <c:pt idx="2">
                  <c:v>Centro</c:v>
                </c:pt>
                <c:pt idx="3">
                  <c:v>Sud</c:v>
                </c:pt>
                <c:pt idx="4">
                  <c:v>Isole</c:v>
                </c:pt>
              </c:strCache>
            </c:strRef>
          </c:cat>
          <c:val>
            <c:numRef>
              <c:f>Foglio1!$D$2:$D$6</c:f>
              <c:numCache>
                <c:formatCode>0.0</c:formatCode>
                <c:ptCount val="5"/>
                <c:pt idx="0">
                  <c:v>33.18</c:v>
                </c:pt>
                <c:pt idx="1">
                  <c:v>33.64</c:v>
                </c:pt>
                <c:pt idx="2">
                  <c:v>32.090000000000003</c:v>
                </c:pt>
                <c:pt idx="3">
                  <c:v>33.06</c:v>
                </c:pt>
                <c:pt idx="4">
                  <c:v>31.91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360-446E-9683-8160C42F79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-1977107696"/>
        <c:axId val="-1977109872"/>
      </c:barChart>
      <c:catAx>
        <c:axId val="-19771076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-1977109872"/>
        <c:crosses val="autoZero"/>
        <c:auto val="1"/>
        <c:lblAlgn val="ctr"/>
        <c:lblOffset val="100"/>
        <c:noMultiLvlLbl val="0"/>
      </c:catAx>
      <c:valAx>
        <c:axId val="-1977109872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-1977107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533528393680967"/>
          <c:y val="0.72892559069241136"/>
          <c:w val="0.85466471606319028"/>
          <c:h val="0.230802510757791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768020656804107"/>
          <c:y val="0"/>
          <c:w val="0.54571436022417985"/>
          <c:h val="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Volontari stabili o assenti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7.5728544374144323E-3"/>
                  <c:y val="2.21946346044491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C24-43CC-8B67-D13A8E2315F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5242848124714776E-3"/>
                  <c:y val="-4.43871721771402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C24-43CC-8B67-D13A8E2315F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Fino a 5 volontari</c:v>
                </c:pt>
                <c:pt idx="1">
                  <c:v>6-10  volontari</c:v>
                </c:pt>
                <c:pt idx="2">
                  <c:v>11-30  volontari</c:v>
                </c:pt>
                <c:pt idx="3">
                  <c:v>31 e oltre  volontari</c:v>
                </c:pt>
              </c:strCache>
            </c:strRef>
          </c:cat>
          <c:val>
            <c:numRef>
              <c:f>Foglio1!$B$2:$B$5</c:f>
              <c:numCache>
                <c:formatCode>0.0</c:formatCode>
                <c:ptCount val="4"/>
                <c:pt idx="0">
                  <c:v>29.86</c:v>
                </c:pt>
                <c:pt idx="1">
                  <c:v>10.93</c:v>
                </c:pt>
                <c:pt idx="2">
                  <c:v>10.97</c:v>
                </c:pt>
                <c:pt idx="3">
                  <c:v>8.48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034-4D1D-B5F9-66FBAFDCADDB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Volontari in diminuzione (&lt;-10%; 2021 su 2011)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Fino a 5 volontari</c:v>
                </c:pt>
                <c:pt idx="1">
                  <c:v>6-10  volontari</c:v>
                </c:pt>
                <c:pt idx="2">
                  <c:v>11-30  volontari</c:v>
                </c:pt>
                <c:pt idx="3">
                  <c:v>31 e oltre  volontari</c:v>
                </c:pt>
              </c:strCache>
            </c:strRef>
          </c:cat>
          <c:val>
            <c:numRef>
              <c:f>Foglio1!$C$2:$C$5</c:f>
              <c:numCache>
                <c:formatCode>0.0</c:formatCode>
                <c:ptCount val="4"/>
                <c:pt idx="0">
                  <c:v>22.82</c:v>
                </c:pt>
                <c:pt idx="1">
                  <c:v>52.92</c:v>
                </c:pt>
                <c:pt idx="2">
                  <c:v>65.099999999999994</c:v>
                </c:pt>
                <c:pt idx="3">
                  <c:v>80.53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034-4D1D-B5F9-66FBAFDCADDB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Volontari in aumento (&gt;+10%; 2021 su 2011)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Fino a 5 volontari</c:v>
                </c:pt>
                <c:pt idx="1">
                  <c:v>6-10  volontari</c:v>
                </c:pt>
                <c:pt idx="2">
                  <c:v>11-30  volontari</c:v>
                </c:pt>
                <c:pt idx="3">
                  <c:v>31 e oltre  volontari</c:v>
                </c:pt>
              </c:strCache>
            </c:strRef>
          </c:cat>
          <c:val>
            <c:numRef>
              <c:f>Foglio1!$D$2:$D$5</c:f>
              <c:numCache>
                <c:formatCode>0.0</c:formatCode>
                <c:ptCount val="4"/>
                <c:pt idx="0">
                  <c:v>47.32</c:v>
                </c:pt>
                <c:pt idx="1">
                  <c:v>36.15</c:v>
                </c:pt>
                <c:pt idx="2">
                  <c:v>23.88</c:v>
                </c:pt>
                <c:pt idx="3">
                  <c:v>10.99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24-43CC-8B67-D13A8E2315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-1977116944"/>
        <c:axId val="-1977116400"/>
      </c:barChart>
      <c:catAx>
        <c:axId val="-19771169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-1977116400"/>
        <c:crosses val="autoZero"/>
        <c:auto val="1"/>
        <c:lblAlgn val="ctr"/>
        <c:lblOffset val="100"/>
        <c:noMultiLvlLbl val="0"/>
      </c:catAx>
      <c:valAx>
        <c:axId val="-1977116400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-1977116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71558809055118"/>
          <c:y val="9.9758977939176999E-2"/>
          <c:w val="0.41350086122047242"/>
          <c:h val="0.8102215242969909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A3A-4445-B5DA-6BA2224B7FB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6A3A-4445-B5DA-6BA2224B7FB5}"/>
              </c:ext>
            </c:extLst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A3A-4445-B5DA-6BA2224B7FB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0487819881889764E-3"/>
                  <c:y val="-0.253917391966766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6A3A-4445-B5DA-6BA2224B7FB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HIGH-GROWTH</c:v>
                </c:pt>
                <c:pt idx="1">
                  <c:v>NO HIGH-GROWTH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8.1</c:v>
                </c:pt>
                <c:pt idx="1">
                  <c:v>91.9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A3A-4445-B5DA-6BA2224B7F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343299197083292"/>
          <c:y val="6.728149192412082E-2"/>
          <c:w val="0.52464122482215469"/>
          <c:h val="0.869437261968672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Foglio1!$A$2:$A$12</c:f>
              <c:strCache>
                <c:ptCount val="11"/>
                <c:pt idx="0">
                  <c:v>Forma giuridica (coop sociali, fondazioni, enti eccl.)</c:v>
                </c:pt>
                <c:pt idx="1">
                  <c:v>Convenzioni con istituzioni pubbliche</c:v>
                </c:pt>
                <c:pt idx="2">
                  <c:v>Settore di attività*</c:v>
                </c:pt>
                <c:pt idx="3">
                  <c:v>Regione (Lombardia, Campania e Lazio)</c:v>
                </c:pt>
                <c:pt idx="4">
                  <c:v>Più di una fonte di entrata</c:v>
                </c:pt>
                <c:pt idx="5">
                  <c:v>Prevalente finanziamento pubblico</c:v>
                </c:pt>
                <c:pt idx="6">
                  <c:v>Comportamento market</c:v>
                </c:pt>
                <c:pt idx="7">
                  <c:v>Adesione a consorzi</c:v>
                </c:pt>
                <c:pt idx="8">
                  <c:v>Numero di collaboratori</c:v>
                </c:pt>
                <c:pt idx="9">
                  <c:v>Numero di dipendenti</c:v>
                </c:pt>
                <c:pt idx="10">
                  <c:v>Anno di costituzione (meno giovani)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1</c:v>
                </c:pt>
                <c:pt idx="1">
                  <c:v>0.51080000000000003</c:v>
                </c:pt>
                <c:pt idx="2">
                  <c:v>0.3962</c:v>
                </c:pt>
                <c:pt idx="3">
                  <c:v>0.22159999999999999</c:v>
                </c:pt>
                <c:pt idx="4">
                  <c:v>0.13450000000000001</c:v>
                </c:pt>
                <c:pt idx="5">
                  <c:v>9.5899999999999999E-2</c:v>
                </c:pt>
                <c:pt idx="6">
                  <c:v>9.1300000000000006E-2</c:v>
                </c:pt>
                <c:pt idx="7">
                  <c:v>8.2799999999999999E-2</c:v>
                </c:pt>
                <c:pt idx="8">
                  <c:v>7.0699999999999999E-2</c:v>
                </c:pt>
                <c:pt idx="9">
                  <c:v>6.08E-2</c:v>
                </c:pt>
                <c:pt idx="10">
                  <c:v>5.7099999999999998E-2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DB9-4B3E-8078-50AB8A7A91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-1977120752"/>
        <c:axId val="-1977120208"/>
      </c:barChart>
      <c:catAx>
        <c:axId val="-19771207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-1977120208"/>
        <c:crosses val="autoZero"/>
        <c:auto val="1"/>
        <c:lblAlgn val="ctr"/>
        <c:lblOffset val="100"/>
        <c:noMultiLvlLbl val="0"/>
      </c:catAx>
      <c:valAx>
        <c:axId val="-1977120208"/>
        <c:scaling>
          <c:orientation val="minMax"/>
          <c:max val="1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77120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938016865760538E-2"/>
          <c:y val="4.7652785375311264E-2"/>
          <c:w val="0.95406198313423951"/>
          <c:h val="0.87123512111004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Registro non profit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Foglio1!$A$2:$A$6</c:f>
              <c:strCache>
                <c:ptCount val="5"/>
                <c:pt idx="0">
                  <c:v>Fino al 1985</c:v>
                </c:pt>
                <c:pt idx="1">
                  <c:v>1986-1995</c:v>
                </c:pt>
                <c:pt idx="2">
                  <c:v>1996-2005</c:v>
                </c:pt>
                <c:pt idx="3">
                  <c:v>2006-2015</c:v>
                </c:pt>
                <c:pt idx="4">
                  <c:v>2016-2021</c:v>
                </c:pt>
              </c:strCache>
            </c:strRef>
          </c:cat>
          <c:val>
            <c:numRef>
              <c:f>Foglio1!$B$2:$B$6</c:f>
              <c:numCache>
                <c:formatCode>0.0</c:formatCode>
                <c:ptCount val="5"/>
                <c:pt idx="0">
                  <c:v>10.17</c:v>
                </c:pt>
                <c:pt idx="1">
                  <c:v>14.13</c:v>
                </c:pt>
                <c:pt idx="2">
                  <c:v>21.37</c:v>
                </c:pt>
                <c:pt idx="3">
                  <c:v>33.51</c:v>
                </c:pt>
                <c:pt idx="4">
                  <c:v>20.82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A97-4DB0-8FD5-2185B9C56BBE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Runts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Foglio1!$A$2:$A$6</c:f>
              <c:strCache>
                <c:ptCount val="5"/>
                <c:pt idx="0">
                  <c:v>Fino al 1985</c:v>
                </c:pt>
                <c:pt idx="1">
                  <c:v>1986-1995</c:v>
                </c:pt>
                <c:pt idx="2">
                  <c:v>1996-2005</c:v>
                </c:pt>
                <c:pt idx="3">
                  <c:v>2006-2015</c:v>
                </c:pt>
                <c:pt idx="4">
                  <c:v>2016-2021</c:v>
                </c:pt>
              </c:strCache>
            </c:strRef>
          </c:cat>
          <c:val>
            <c:numRef>
              <c:f>Foglio1!$C$2:$C$6</c:f>
              <c:numCache>
                <c:formatCode>0.0</c:formatCode>
                <c:ptCount val="5"/>
                <c:pt idx="0">
                  <c:v>7.02</c:v>
                </c:pt>
                <c:pt idx="1">
                  <c:v>13.24</c:v>
                </c:pt>
                <c:pt idx="2">
                  <c:v>22.25</c:v>
                </c:pt>
                <c:pt idx="3">
                  <c:v>34.979999999999997</c:v>
                </c:pt>
                <c:pt idx="4">
                  <c:v>22.5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A97-4DB0-8FD5-2185B9C56B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-2025606528"/>
        <c:axId val="-2025601088"/>
      </c:barChart>
      <c:catAx>
        <c:axId val="-2025606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-2025601088"/>
        <c:crosses val="autoZero"/>
        <c:auto val="1"/>
        <c:lblAlgn val="ctr"/>
        <c:lblOffset val="100"/>
        <c:noMultiLvlLbl val="0"/>
      </c:catAx>
      <c:valAx>
        <c:axId val="-2025601088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-2025606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6A248D-65FF-4297-AE44-925D37EDF784}" type="doc">
      <dgm:prSet loTypeId="urn:microsoft.com/office/officeart/2005/8/layout/venn3" loCatId="relationship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A8DB4DDB-7E63-4064-A044-7B4451E83BBE}">
      <dgm:prSet phldrT="[Testo]"/>
      <dgm:spPr>
        <a:solidFill>
          <a:schemeClr val="accent2">
            <a:alpha val="50000"/>
          </a:schemeClr>
        </a:solidFill>
      </dgm:spPr>
      <dgm:t>
        <a:bodyPr/>
        <a:lstStyle/>
        <a:p>
          <a:endParaRPr lang="it-IT" dirty="0"/>
        </a:p>
      </dgm:t>
    </dgm:pt>
    <dgm:pt modelId="{17ACD690-B3C0-427A-AB19-9B49ECDCB31E}" type="parTrans" cxnId="{C24BF538-3E74-43E5-A353-1F24FA6A4C11}">
      <dgm:prSet/>
      <dgm:spPr/>
      <dgm:t>
        <a:bodyPr/>
        <a:lstStyle/>
        <a:p>
          <a:endParaRPr lang="it-IT"/>
        </a:p>
      </dgm:t>
    </dgm:pt>
    <dgm:pt modelId="{3DD852C6-4244-4D5E-A139-9CE737F5D236}" type="sibTrans" cxnId="{C24BF538-3E74-43E5-A353-1F24FA6A4C11}">
      <dgm:prSet/>
      <dgm:spPr/>
      <dgm:t>
        <a:bodyPr/>
        <a:lstStyle/>
        <a:p>
          <a:endParaRPr lang="it-IT"/>
        </a:p>
      </dgm:t>
    </dgm:pt>
    <dgm:pt modelId="{FE736CA9-B8C4-4B3C-9F03-2D68CB6F8093}">
      <dgm:prSet phldrT="[Testo]" custT="1"/>
      <dgm:spPr>
        <a:solidFill>
          <a:schemeClr val="accent1">
            <a:lumMod val="50000"/>
            <a:alpha val="50000"/>
          </a:schemeClr>
        </a:solidFill>
      </dgm:spPr>
      <dgm:t>
        <a:bodyPr/>
        <a:lstStyle/>
        <a:p>
          <a:endParaRPr lang="it-IT" sz="2400" dirty="0">
            <a:latin typeface="Arial Narrow" panose="020B0606020202030204" pitchFamily="34" charset="0"/>
          </a:endParaRPr>
        </a:p>
      </dgm:t>
    </dgm:pt>
    <dgm:pt modelId="{9FB1901C-0ABA-40B4-B25A-C8C79A9C54FE}" type="parTrans" cxnId="{5235122E-0D8A-4CD3-BDF0-F2A5E133D1F1}">
      <dgm:prSet/>
      <dgm:spPr/>
      <dgm:t>
        <a:bodyPr/>
        <a:lstStyle/>
        <a:p>
          <a:endParaRPr lang="it-IT"/>
        </a:p>
      </dgm:t>
    </dgm:pt>
    <dgm:pt modelId="{28000661-1443-4D14-AC45-9232CB336EA1}" type="sibTrans" cxnId="{5235122E-0D8A-4CD3-BDF0-F2A5E133D1F1}">
      <dgm:prSet/>
      <dgm:spPr/>
      <dgm:t>
        <a:bodyPr/>
        <a:lstStyle/>
        <a:p>
          <a:endParaRPr lang="it-IT"/>
        </a:p>
      </dgm:t>
    </dgm:pt>
    <dgm:pt modelId="{02E43311-C8DA-47DF-AE57-3D103F758073}" type="pres">
      <dgm:prSet presAssocID="{3A6A248D-65FF-4297-AE44-925D37EDF78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41F2C0-608F-4E06-8D3F-845169891781}" type="pres">
      <dgm:prSet presAssocID="{A8DB4DDB-7E63-4064-A044-7B4451E83BBE}" presName="Name5" presStyleLbl="vennNode1" presStyleIdx="0" presStyleCnt="2" custLinFactX="14943" custLinFactNeighborX="100000" custLinFactNeighborY="-26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A2A186-1C5F-4323-BD0F-7D7365A2B9D9}" type="pres">
      <dgm:prSet presAssocID="{3DD852C6-4244-4D5E-A139-9CE737F5D236}" presName="space" presStyleCnt="0"/>
      <dgm:spPr/>
    </dgm:pt>
    <dgm:pt modelId="{DCACAFAB-58D5-46E4-9CFC-5884F9BB2BF7}" type="pres">
      <dgm:prSet presAssocID="{FE736CA9-B8C4-4B3C-9F03-2D68CB6F8093}" presName="Name5" presStyleLbl="vennNode1" presStyleIdx="1" presStyleCnt="2" custScaleX="93784" custScaleY="99694" custLinFactNeighborX="-52747" custLinFactNeighborY="-103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C35D0E3-A868-4A8D-B9B6-018E434C9D1F}" type="presOf" srcId="{A8DB4DDB-7E63-4064-A044-7B4451E83BBE}" destId="{D341F2C0-608F-4E06-8D3F-845169891781}" srcOrd="0" destOrd="0" presId="urn:microsoft.com/office/officeart/2005/8/layout/venn3"/>
    <dgm:cxn modelId="{C24BF538-3E74-43E5-A353-1F24FA6A4C11}" srcId="{3A6A248D-65FF-4297-AE44-925D37EDF784}" destId="{A8DB4DDB-7E63-4064-A044-7B4451E83BBE}" srcOrd="0" destOrd="0" parTransId="{17ACD690-B3C0-427A-AB19-9B49ECDCB31E}" sibTransId="{3DD852C6-4244-4D5E-A139-9CE737F5D236}"/>
    <dgm:cxn modelId="{91309090-C6A4-431C-8663-650ADAAA3753}" type="presOf" srcId="{FE736CA9-B8C4-4B3C-9F03-2D68CB6F8093}" destId="{DCACAFAB-58D5-46E4-9CFC-5884F9BB2BF7}" srcOrd="0" destOrd="0" presId="urn:microsoft.com/office/officeart/2005/8/layout/venn3"/>
    <dgm:cxn modelId="{3B674A9C-81C0-4321-ACF8-621460FA44F0}" type="presOf" srcId="{3A6A248D-65FF-4297-AE44-925D37EDF784}" destId="{02E43311-C8DA-47DF-AE57-3D103F758073}" srcOrd="0" destOrd="0" presId="urn:microsoft.com/office/officeart/2005/8/layout/venn3"/>
    <dgm:cxn modelId="{5235122E-0D8A-4CD3-BDF0-F2A5E133D1F1}" srcId="{3A6A248D-65FF-4297-AE44-925D37EDF784}" destId="{FE736CA9-B8C4-4B3C-9F03-2D68CB6F8093}" srcOrd="1" destOrd="0" parTransId="{9FB1901C-0ABA-40B4-B25A-C8C79A9C54FE}" sibTransId="{28000661-1443-4D14-AC45-9232CB336EA1}"/>
    <dgm:cxn modelId="{85F7EF76-D185-44B4-80A5-0AD3FF7FDFDF}" type="presParOf" srcId="{02E43311-C8DA-47DF-AE57-3D103F758073}" destId="{D341F2C0-608F-4E06-8D3F-845169891781}" srcOrd="0" destOrd="0" presId="urn:microsoft.com/office/officeart/2005/8/layout/venn3"/>
    <dgm:cxn modelId="{59402F74-0974-4A6D-A932-C86C2065E43C}" type="presParOf" srcId="{02E43311-C8DA-47DF-AE57-3D103F758073}" destId="{57A2A186-1C5F-4323-BD0F-7D7365A2B9D9}" srcOrd="1" destOrd="0" presId="urn:microsoft.com/office/officeart/2005/8/layout/venn3"/>
    <dgm:cxn modelId="{2FF33125-ED88-407D-AE90-DD753EB4D140}" type="presParOf" srcId="{02E43311-C8DA-47DF-AE57-3D103F758073}" destId="{DCACAFAB-58D5-46E4-9CFC-5884F9BB2BF7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41F2C0-608F-4E06-8D3F-845169891781}">
      <dsp:nvSpPr>
        <dsp:cNvPr id="0" name=""/>
        <dsp:cNvSpPr/>
      </dsp:nvSpPr>
      <dsp:spPr>
        <a:xfrm>
          <a:off x="836183" y="301096"/>
          <a:ext cx="2390599" cy="2390599"/>
        </a:xfrm>
        <a:prstGeom prst="ellipse">
          <a:avLst/>
        </a:prstGeom>
        <a:solidFill>
          <a:schemeClr val="accent2">
            <a:alpha val="5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1563" tIns="82550" rIns="131563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6500" kern="1200" dirty="0"/>
        </a:p>
      </dsp:txBody>
      <dsp:txXfrm>
        <a:off x="1186278" y="651191"/>
        <a:ext cx="1690409" cy="1690409"/>
      </dsp:txXfrm>
    </dsp:sp>
    <dsp:sp modelId="{DCACAFAB-58D5-46E4-9CFC-5884F9BB2BF7}">
      <dsp:nvSpPr>
        <dsp:cNvPr id="0" name=""/>
        <dsp:cNvSpPr/>
      </dsp:nvSpPr>
      <dsp:spPr>
        <a:xfrm>
          <a:off x="1661122" y="342931"/>
          <a:ext cx="2242000" cy="2383284"/>
        </a:xfrm>
        <a:prstGeom prst="ellipse">
          <a:avLst/>
        </a:prstGeom>
        <a:solidFill>
          <a:schemeClr val="accent1">
            <a:lumMod val="50000"/>
            <a:alpha val="5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1563" tIns="30480" rIns="131563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400" kern="1200" dirty="0">
            <a:latin typeface="Arial Narrow" panose="020B0606020202030204" pitchFamily="34" charset="0"/>
          </a:endParaRPr>
        </a:p>
      </dsp:txBody>
      <dsp:txXfrm>
        <a:off x="1989455" y="691955"/>
        <a:ext cx="1585334" cy="16852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13118-4EC9-AD4C-B9DA-CA0DB6FFC859}" type="datetime1">
              <a:rPr lang="it-IT" smtClean="0"/>
              <a:t>12/10/2023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4E66C-E065-794B-B4DB-C562ECE2B615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03457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264E2-5233-8443-8A16-23A594158BA5}" type="datetime1">
              <a:rPr lang="it-IT" smtClean="0"/>
              <a:t>12/10/2023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A374D5-EB6D-E447-B721-9A9B1378976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72414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374D5-EB6D-E447-B721-9A9B1378976A}" type="slidenum">
              <a:rPr lang="it-IT" smtClean="0"/>
              <a:t>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8626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xmlns="" id="{065F3599-476D-2E49-BAA5-6AE823EE5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AA91791-39B7-7B42-B733-753D30D84C45}" type="slidenum">
              <a:rPr lang="it-IT" altLang="it-IT" sz="1200"/>
              <a:pPr/>
              <a:t>9</a:t>
            </a:fld>
            <a:endParaRPr lang="it-IT" altLang="it-IT" sz="1200" dirty="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79DEB6C3-F655-014A-A897-8DEB29C26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AFBB228A-B974-ED47-9095-D2AA92CBE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24960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xmlns="" id="{065F3599-476D-2E49-BAA5-6AE823EE5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AA91791-39B7-7B42-B733-753D30D84C45}" type="slidenum">
              <a:rPr lang="it-IT" altLang="it-IT" sz="1200"/>
              <a:pPr/>
              <a:t>10</a:t>
            </a:fld>
            <a:endParaRPr lang="it-IT" altLang="it-IT" sz="1200" dirty="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79DEB6C3-F655-014A-A897-8DEB29C26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AFBB228A-B974-ED47-9095-D2AA92CBE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85935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xmlns="" id="{065F3599-476D-2E49-BAA5-6AE823EE5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AA91791-39B7-7B42-B733-753D30D84C45}" type="slidenum">
              <a:rPr lang="it-IT" altLang="it-IT" sz="1200"/>
              <a:pPr/>
              <a:t>11</a:t>
            </a:fld>
            <a:endParaRPr lang="it-IT" altLang="it-IT" sz="1200" dirty="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79DEB6C3-F655-014A-A897-8DEB29C26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AFBB228A-B974-ED47-9095-D2AA92CBE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14823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xmlns="" id="{065F3599-476D-2E49-BAA5-6AE823EE5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AA91791-39B7-7B42-B733-753D30D84C45}" type="slidenum">
              <a:rPr lang="it-IT" altLang="it-IT" sz="1200"/>
              <a:pPr/>
              <a:t>12</a:t>
            </a:fld>
            <a:endParaRPr lang="it-IT" altLang="it-IT" sz="1200" dirty="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79DEB6C3-F655-014A-A897-8DEB29C26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AFBB228A-B974-ED47-9095-D2AA92CBE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80497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xmlns="" id="{065F3599-476D-2E49-BAA5-6AE823EE5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AA91791-39B7-7B42-B733-753D30D84C45}" type="slidenum">
              <a:rPr lang="it-IT" altLang="it-IT" sz="1200"/>
              <a:pPr/>
              <a:t>13</a:t>
            </a:fld>
            <a:endParaRPr lang="it-IT" altLang="it-IT" sz="1200" dirty="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79DEB6C3-F655-014A-A897-8DEB29C26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AFBB228A-B974-ED47-9095-D2AA92CBE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09926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xmlns="" id="{065F3599-476D-2E49-BAA5-6AE823EE5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AA91791-39B7-7B42-B733-753D30D84C45}" type="slidenum">
              <a:rPr lang="it-IT" altLang="it-IT" sz="1200"/>
              <a:pPr/>
              <a:t>14</a:t>
            </a:fld>
            <a:endParaRPr lang="it-IT" altLang="it-IT" sz="1200" dirty="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79DEB6C3-F655-014A-A897-8DEB29C26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AFBB228A-B974-ED47-9095-D2AA92CBE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0610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xmlns="" id="{065F3599-476D-2E49-BAA5-6AE823EE5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AA91791-39B7-7B42-B733-753D30D84C45}" type="slidenum">
              <a:rPr lang="it-IT" altLang="it-IT" sz="1200"/>
              <a:pPr/>
              <a:t>1</a:t>
            </a:fld>
            <a:endParaRPr lang="it-IT" altLang="it-IT" sz="1200" dirty="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79DEB6C3-F655-014A-A897-8DEB29C26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AFBB228A-B974-ED47-9095-D2AA92CBE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7872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xmlns="" id="{065F3599-476D-2E49-BAA5-6AE823EE5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AA91791-39B7-7B42-B733-753D30D84C45}" type="slidenum">
              <a:rPr lang="it-IT" altLang="it-IT" sz="1200"/>
              <a:pPr/>
              <a:t>2</a:t>
            </a:fld>
            <a:endParaRPr lang="it-IT" altLang="it-IT" sz="1200" dirty="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79DEB6C3-F655-014A-A897-8DEB29C26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AFBB228A-B974-ED47-9095-D2AA92CBE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7872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xmlns="" id="{065F3599-476D-2E49-BAA5-6AE823EE5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AA91791-39B7-7B42-B733-753D30D84C45}" type="slidenum">
              <a:rPr lang="it-IT" altLang="it-IT" sz="1200"/>
              <a:pPr/>
              <a:t>3</a:t>
            </a:fld>
            <a:endParaRPr lang="it-IT" altLang="it-IT" sz="1200" dirty="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79DEB6C3-F655-014A-A897-8DEB29C26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AFBB228A-B974-ED47-9095-D2AA92CBE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8507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xmlns="" id="{065F3599-476D-2E49-BAA5-6AE823EE5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AA91791-39B7-7B42-B733-753D30D84C45}" type="slidenum">
              <a:rPr lang="it-IT" altLang="it-IT" sz="1200"/>
              <a:pPr/>
              <a:t>4</a:t>
            </a:fld>
            <a:endParaRPr lang="it-IT" altLang="it-IT" sz="1200" dirty="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79DEB6C3-F655-014A-A897-8DEB29C26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AFBB228A-B974-ED47-9095-D2AA92CBE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7872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xmlns="" id="{065F3599-476D-2E49-BAA5-6AE823EE5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AA91791-39B7-7B42-B733-753D30D84C45}" type="slidenum">
              <a:rPr lang="it-IT" altLang="it-IT" sz="1200"/>
              <a:pPr/>
              <a:t>5</a:t>
            </a:fld>
            <a:endParaRPr lang="it-IT" altLang="it-IT" sz="1200" dirty="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79DEB6C3-F655-014A-A897-8DEB29C26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AFBB228A-B974-ED47-9095-D2AA92CBE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580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xmlns="" id="{065F3599-476D-2E49-BAA5-6AE823EE5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AA91791-39B7-7B42-B733-753D30D84C45}" type="slidenum">
              <a:rPr lang="it-IT" altLang="it-IT" sz="1200"/>
              <a:pPr/>
              <a:t>6</a:t>
            </a:fld>
            <a:endParaRPr lang="it-IT" altLang="it-IT" sz="1200" dirty="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79DEB6C3-F655-014A-A897-8DEB29C26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AFBB228A-B974-ED47-9095-D2AA92CBE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26390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xmlns="" id="{065F3599-476D-2E49-BAA5-6AE823EE5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AA91791-39B7-7B42-B733-753D30D84C45}" type="slidenum">
              <a:rPr lang="it-IT" altLang="it-IT" sz="1200"/>
              <a:pPr/>
              <a:t>7</a:t>
            </a:fld>
            <a:endParaRPr lang="it-IT" altLang="it-IT" sz="1200" dirty="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79DEB6C3-F655-014A-A897-8DEB29C26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AFBB228A-B974-ED47-9095-D2AA92CBE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3270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xmlns="" id="{065F3599-476D-2E49-BAA5-6AE823EE5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AA91791-39B7-7B42-B733-753D30D84C45}" type="slidenum">
              <a:rPr lang="it-IT" altLang="it-IT" sz="1200"/>
              <a:pPr/>
              <a:t>8</a:t>
            </a:fld>
            <a:endParaRPr lang="it-IT" altLang="it-IT" sz="1200" dirty="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79DEB6C3-F655-014A-A897-8DEB29C26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AFBB228A-B974-ED47-9095-D2AA92CBE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2110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0084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push/>
      </p:transition>
    </mc:Choice>
    <mc:Fallback xmlns="">
      <p:transition xmlns:p14="http://schemas.microsoft.com/office/powerpoint/2010/main" spd="med">
        <p:push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>
            <a:extLst>
              <a:ext uri="{FF2B5EF4-FFF2-40B4-BE49-F238E27FC236}">
                <a16:creationId xmlns:a16="http://schemas.microsoft.com/office/drawing/2014/main" xmlns="" id="{02B92774-8BD0-D54F-8472-CCF507C1FF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880100"/>
          </a:xfrm>
          <a:prstGeom prst="rect">
            <a:avLst/>
          </a:prstGeom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xmlns="" id="{FE6D8354-9E49-E548-B53A-521A936D8E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80100"/>
            <a:ext cx="12192000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52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push/>
      </p:transition>
    </mc:Choice>
    <mc:Fallback xmlns="">
      <p:transition xmlns:p14="http://schemas.microsoft.com/office/powerpoint/2010/main" spd="med">
        <p:push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magine 16">
            <a:extLst>
              <a:ext uri="{FF2B5EF4-FFF2-40B4-BE49-F238E27FC236}">
                <a16:creationId xmlns:a16="http://schemas.microsoft.com/office/drawing/2014/main" xmlns="" id="{D16BCD00-3CD9-F744-9E76-109B01C4B6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880100"/>
            <a:ext cx="12192000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013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push/>
      </p:transition>
    </mc:Choice>
    <mc:Fallback xmlns="">
      <p:transition xmlns:p14="http://schemas.microsoft.com/office/powerpoint/2010/main" spd="med">
        <p:push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>
            <a:extLst>
              <a:ext uri="{FF2B5EF4-FFF2-40B4-BE49-F238E27FC236}">
                <a16:creationId xmlns:a16="http://schemas.microsoft.com/office/drawing/2014/main" xmlns="" id="{02B92774-8BD0-D54F-8472-CCF507C1FF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8801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01A50863-FC78-314A-9188-842F320A6C0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80100"/>
            <a:ext cx="12192000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431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push/>
      </p:transition>
    </mc:Choice>
    <mc:Fallback xmlns="">
      <p:transition xmlns:p14="http://schemas.microsoft.com/office/powerpoint/2010/main" spd="med">
        <p:push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3382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0" r:id="rId2"/>
    <p:sldLayoutId id="2147483671" r:id="rId3"/>
    <p:sldLayoutId id="2147483672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push/>
      </p:transition>
    </mc:Choice>
    <mc:Fallback xmlns="">
      <p:transition xmlns:p14="http://schemas.microsoft.com/office/powerpoint/2010/main" spd="med">
        <p:push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81050" y="233440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3500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3000"/>
            <a:ext cx="12192000" cy="635000"/>
          </a:xfrm>
          <a:prstGeom prst="rect">
            <a:avLst/>
          </a:prstGeom>
        </p:spPr>
      </p:pic>
      <p:pic>
        <p:nvPicPr>
          <p:cNvPr id="3" name="Immagine 2" descr="logo censimenti generali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1615" y="1799805"/>
            <a:ext cx="2948770" cy="3258390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0" y="0"/>
            <a:ext cx="12192000" cy="799561"/>
          </a:xfrm>
          <a:prstGeom prst="rect">
            <a:avLst/>
          </a:prstGeom>
          <a:solidFill>
            <a:srgbClr val="FF6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   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0" y="6086188"/>
            <a:ext cx="12192000" cy="799561"/>
          </a:xfrm>
          <a:prstGeom prst="rect">
            <a:avLst/>
          </a:prstGeom>
          <a:solidFill>
            <a:srgbClr val="FF6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27862" y="1791000"/>
            <a:ext cx="3103144" cy="327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461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push/>
      </p:transition>
    </mc:Choice>
    <mc:Fallback xmlns="">
      <p:transition advClick="0" advTm="0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017 0.00208 L 1.74434E-7 1.01436E-6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15" y="-11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"/>
                            </p:stCondLst>
                            <p:childTnLst>
                              <p:par>
                                <p:cTn id="1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numero diapositiva 10">
            <a:extLst>
              <a:ext uri="{FF2B5EF4-FFF2-40B4-BE49-F238E27FC236}">
                <a16:creationId xmlns:a16="http://schemas.microsoft.com/office/drawing/2014/main" xmlns="" id="{61CF9838-B34B-E14D-B690-9FF77A80DD9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5892800" y="6045200"/>
            <a:ext cx="406400" cy="2524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/>
          <a:p>
            <a:pPr algn="ctr"/>
            <a:fld id="{F606285A-0D01-5749-9BA5-C6D470AE5FD2}" type="slidenum">
              <a:rPr lang="it-IT"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pPr algn="ctr"/>
              <a:t>9</a:t>
            </a:fld>
            <a:endParaRPr lang="it-IT" sz="1200" b="1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8D5B1CB1-F4AE-104D-855D-3A3B8E2E8890}"/>
              </a:ext>
            </a:extLst>
          </p:cNvPr>
          <p:cNvSpPr txBox="1"/>
          <p:nvPr/>
        </p:nvSpPr>
        <p:spPr>
          <a:xfrm>
            <a:off x="-1" y="0"/>
            <a:ext cx="12192001" cy="679938"/>
          </a:xfrm>
          <a:prstGeom prst="rect">
            <a:avLst/>
          </a:prstGeom>
          <a:solidFill>
            <a:srgbClr val="FF6400"/>
          </a:solidFill>
        </p:spPr>
        <p:txBody>
          <a:bodyPr wrap="square" lIns="288000" tIns="72000" rIns="288000" bIns="144000" rtlCol="0" anchor="b" anchorCtr="0">
            <a:noAutofit/>
          </a:bodyPr>
          <a:lstStyle/>
          <a:p>
            <a:pPr algn="ctr"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Focus: andamento del volontariato tra le </a:t>
            </a: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INP </a:t>
            </a:r>
            <a:r>
              <a:rPr lang="it-IT" sz="2400" i="1" dirty="0" smtClean="0">
                <a:solidFill>
                  <a:schemeClr val="bg1"/>
                </a:solidFill>
                <a:latin typeface="Arial"/>
                <a:cs typeface="Arial"/>
              </a:rPr>
              <a:t>(seconda parte)</a:t>
            </a:r>
            <a:endParaRPr lang="it-IT" sz="2400" i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Segnaposto data 1">
            <a:extLst>
              <a:ext uri="{FF2B5EF4-FFF2-40B4-BE49-F238E27FC236}">
                <a16:creationId xmlns:a16="http://schemas.microsoft.com/office/drawing/2014/main" xmlns="" id="{45583957-2996-9943-B780-E3D661B687F7}"/>
              </a:ext>
            </a:extLst>
          </p:cNvPr>
          <p:cNvSpPr txBox="1">
            <a:spLocks/>
          </p:cNvSpPr>
          <p:nvPr/>
        </p:nvSpPr>
        <p:spPr>
          <a:xfrm>
            <a:off x="3609847" y="6368893"/>
            <a:ext cx="5048072" cy="331932"/>
          </a:xfrm>
          <a:prstGeom prst="rect">
            <a:avLst/>
          </a:prstGeom>
        </p:spPr>
        <p:txBody>
          <a:bodyPr bIns="0" anchor="b" anchorCtr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Bertinoro 13 ottobre 2023</a:t>
            </a:r>
            <a:endParaRPr lang="it-IT" sz="20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graphicFrame>
        <p:nvGraphicFramePr>
          <p:cNvPr id="21" name="Grafico 20"/>
          <p:cNvGraphicFramePr/>
          <p:nvPr>
            <p:extLst>
              <p:ext uri="{D42A27DB-BD31-4B8C-83A1-F6EECF244321}">
                <p14:modId xmlns:p14="http://schemas.microsoft.com/office/powerpoint/2010/main" val="3917448847"/>
              </p:ext>
            </p:extLst>
          </p:nvPr>
        </p:nvGraphicFramePr>
        <p:xfrm>
          <a:off x="-1" y="1402240"/>
          <a:ext cx="5459507" cy="4424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co 9"/>
          <p:cNvGraphicFramePr/>
          <p:nvPr>
            <p:extLst>
              <p:ext uri="{D42A27DB-BD31-4B8C-83A1-F6EECF244321}">
                <p14:modId xmlns:p14="http://schemas.microsoft.com/office/powerpoint/2010/main" val="3539159493"/>
              </p:ext>
            </p:extLst>
          </p:nvPr>
        </p:nvGraphicFramePr>
        <p:xfrm>
          <a:off x="6849035" y="1407611"/>
          <a:ext cx="5031128" cy="2861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-1" y="783174"/>
            <a:ext cx="12192001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atin typeface="Arial Narrow" panose="020B0606020202030204" pitchFamily="34" charset="0"/>
              </a:rPr>
              <a:t>INP secondo l’andamento dei volontari, la ripartizione geografica e la classe di volontari (%)</a:t>
            </a:r>
            <a:r>
              <a:rPr lang="it-IT" b="1" dirty="0" smtClean="0"/>
              <a:t> 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69801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push/>
      </p:transition>
    </mc:Choice>
    <mc:Fallback xmlns="">
      <p:transition xmlns:p14="http://schemas.microsoft.com/office/powerpoint/2010/main" spd="med" advClick="0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numero diapositiva 10">
            <a:extLst>
              <a:ext uri="{FF2B5EF4-FFF2-40B4-BE49-F238E27FC236}">
                <a16:creationId xmlns:a16="http://schemas.microsoft.com/office/drawing/2014/main" xmlns="" id="{61CF9838-B34B-E14D-B690-9FF77A80DD9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5892800" y="6045200"/>
            <a:ext cx="406400" cy="2524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/>
          <a:p>
            <a:pPr algn="ctr"/>
            <a:fld id="{F606285A-0D01-5749-9BA5-C6D470AE5FD2}" type="slidenum">
              <a:rPr lang="it-IT"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pPr algn="ctr"/>
              <a:t>10</a:t>
            </a:fld>
            <a:endParaRPr lang="it-IT" sz="1200" b="1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8D5B1CB1-F4AE-104D-855D-3A3B8E2E8890}"/>
              </a:ext>
            </a:extLst>
          </p:cNvPr>
          <p:cNvSpPr txBox="1"/>
          <p:nvPr/>
        </p:nvSpPr>
        <p:spPr>
          <a:xfrm>
            <a:off x="-1" y="0"/>
            <a:ext cx="12192001" cy="679938"/>
          </a:xfrm>
          <a:prstGeom prst="rect">
            <a:avLst/>
          </a:prstGeom>
          <a:solidFill>
            <a:srgbClr val="FF6400"/>
          </a:solidFill>
        </p:spPr>
        <p:txBody>
          <a:bodyPr wrap="square" lIns="288000" tIns="72000" rIns="288000" bIns="144000" rtlCol="0" anchor="b" anchorCtr="0">
            <a:noAutofit/>
          </a:bodyPr>
          <a:lstStyle/>
          <a:p>
            <a:pPr algn="ctr"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Le INP ad elevata crescita*</a:t>
            </a:r>
          </a:p>
        </p:txBody>
      </p:sp>
      <p:sp>
        <p:nvSpPr>
          <p:cNvPr id="14" name="Segnaposto data 1">
            <a:extLst>
              <a:ext uri="{FF2B5EF4-FFF2-40B4-BE49-F238E27FC236}">
                <a16:creationId xmlns:a16="http://schemas.microsoft.com/office/drawing/2014/main" xmlns="" id="{45583957-2996-9943-B780-E3D661B687F7}"/>
              </a:ext>
            </a:extLst>
          </p:cNvPr>
          <p:cNvSpPr txBox="1">
            <a:spLocks/>
          </p:cNvSpPr>
          <p:nvPr/>
        </p:nvSpPr>
        <p:spPr>
          <a:xfrm>
            <a:off x="3609847" y="6368893"/>
            <a:ext cx="5048072" cy="331932"/>
          </a:xfrm>
          <a:prstGeom prst="rect">
            <a:avLst/>
          </a:prstGeom>
        </p:spPr>
        <p:txBody>
          <a:bodyPr bIns="0" anchor="b" anchorCtr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Bertinoro 13 ottobre 2023</a:t>
            </a:r>
            <a:endParaRPr lang="it-IT" sz="20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82777" y="823113"/>
            <a:ext cx="118264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latin typeface="Arial Narrow" panose="020B0606020202030204" pitchFamily="34" charset="0"/>
              </a:rPr>
              <a:t>INP ad </a:t>
            </a:r>
            <a:r>
              <a:rPr lang="it-IT" sz="2000" dirty="0">
                <a:latin typeface="Arial Narrow" panose="020B0606020202030204" pitchFamily="34" charset="0"/>
              </a:rPr>
              <a:t>elevata crescita: </a:t>
            </a:r>
            <a:r>
              <a:rPr lang="it-IT" sz="2000" dirty="0" smtClean="0">
                <a:latin typeface="Arial Narrow" panose="020B0606020202030204" pitchFamily="34" charset="0"/>
              </a:rPr>
              <a:t>organizzazione con </a:t>
            </a:r>
            <a:r>
              <a:rPr lang="it-IT" sz="2000" dirty="0">
                <a:latin typeface="Arial Narrow" panose="020B0606020202030204" pitchFamily="34" charset="0"/>
              </a:rPr>
              <a:t>una </a:t>
            </a:r>
            <a:r>
              <a:rPr lang="it-IT" sz="2000" dirty="0" smtClean="0">
                <a:latin typeface="Arial Narrow" panose="020B0606020202030204" pitchFamily="34" charset="0"/>
              </a:rPr>
              <a:t>crescita (superiore </a:t>
            </a:r>
            <a:r>
              <a:rPr lang="it-IT" sz="2000" dirty="0">
                <a:latin typeface="Arial Narrow" panose="020B0606020202030204" pitchFamily="34" charset="0"/>
              </a:rPr>
              <a:t>al </a:t>
            </a:r>
            <a:r>
              <a:rPr lang="it-IT" sz="2000" dirty="0" smtClean="0">
                <a:latin typeface="Arial Narrow" panose="020B0606020202030204" pitchFamily="34" charset="0"/>
              </a:rPr>
              <a:t>10%)  nel periodo 2011-2021 misurata </a:t>
            </a:r>
            <a:r>
              <a:rPr lang="it-IT" sz="2000" dirty="0">
                <a:latin typeface="Arial Narrow" panose="020B0606020202030204" pitchFamily="34" charset="0"/>
              </a:rPr>
              <a:t>in base al numero di dipendenti o al </a:t>
            </a:r>
            <a:r>
              <a:rPr lang="it-IT" sz="2000" dirty="0" smtClean="0">
                <a:latin typeface="Arial Narrow" panose="020B0606020202030204" pitchFamily="34" charset="0"/>
              </a:rPr>
              <a:t>fatturato (dichiarazione IVA).</a:t>
            </a:r>
            <a:endParaRPr lang="it-IT" sz="2000" dirty="0">
              <a:latin typeface="Arial Narrow" panose="020B0606020202030204" pitchFamily="34" charset="0"/>
            </a:endParaRPr>
          </a:p>
        </p:txBody>
      </p:sp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3022097190"/>
              </p:ext>
            </p:extLst>
          </p:nvPr>
        </p:nvGraphicFramePr>
        <p:xfrm>
          <a:off x="2031999" y="1749427"/>
          <a:ext cx="8128000" cy="4148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75305" y="3990204"/>
            <a:ext cx="3534542" cy="147732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* Panel di 33 mila unità rispondenti sia nel 2011 sia nel 2021 alla rilevazione e che statisticamente rappresentano oltre 200 mila istituzioni non profit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848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push/>
      </p:transition>
    </mc:Choice>
    <mc:Fallback xmlns="">
      <p:transition xmlns:p14="http://schemas.microsoft.com/office/powerpoint/2010/main" spd="med" advClick="0">
        <p:push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numero diapositiva 10">
            <a:extLst>
              <a:ext uri="{FF2B5EF4-FFF2-40B4-BE49-F238E27FC236}">
                <a16:creationId xmlns:a16="http://schemas.microsoft.com/office/drawing/2014/main" xmlns="" id="{61CF9838-B34B-E14D-B690-9FF77A80DD9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5892800" y="6045200"/>
            <a:ext cx="406400" cy="2524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/>
          <a:p>
            <a:pPr algn="ctr"/>
            <a:fld id="{F606285A-0D01-5749-9BA5-C6D470AE5FD2}" type="slidenum">
              <a:rPr lang="it-IT"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pPr algn="ctr"/>
              <a:t>11</a:t>
            </a:fld>
            <a:endParaRPr lang="it-IT" sz="1200" b="1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8D5B1CB1-F4AE-104D-855D-3A3B8E2E8890}"/>
              </a:ext>
            </a:extLst>
          </p:cNvPr>
          <p:cNvSpPr txBox="1"/>
          <p:nvPr/>
        </p:nvSpPr>
        <p:spPr>
          <a:xfrm>
            <a:off x="-1" y="0"/>
            <a:ext cx="12192001" cy="679938"/>
          </a:xfrm>
          <a:prstGeom prst="rect">
            <a:avLst/>
          </a:prstGeom>
          <a:solidFill>
            <a:srgbClr val="FF6400"/>
          </a:solidFill>
        </p:spPr>
        <p:txBody>
          <a:bodyPr wrap="square" lIns="288000" tIns="72000" rIns="288000" bIns="144000" rtlCol="0" anchor="b" anchorCtr="0">
            <a:noAutofit/>
          </a:bodyPr>
          <a:lstStyle/>
          <a:p>
            <a:pPr algn="ctr"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Le caratteristiche delle INP ad elevata crescita </a:t>
            </a:r>
            <a:r>
              <a:rPr lang="it-IT" sz="2400" dirty="0" smtClean="0">
                <a:solidFill>
                  <a:schemeClr val="bg1"/>
                </a:solidFill>
                <a:latin typeface="Arial"/>
                <a:cs typeface="Arial"/>
              </a:rPr>
              <a:t>(da modello statistico)</a:t>
            </a:r>
          </a:p>
        </p:txBody>
      </p:sp>
      <p:sp>
        <p:nvSpPr>
          <p:cNvPr id="14" name="Segnaposto data 1">
            <a:extLst>
              <a:ext uri="{FF2B5EF4-FFF2-40B4-BE49-F238E27FC236}">
                <a16:creationId xmlns:a16="http://schemas.microsoft.com/office/drawing/2014/main" xmlns="" id="{45583957-2996-9943-B780-E3D661B687F7}"/>
              </a:ext>
            </a:extLst>
          </p:cNvPr>
          <p:cNvSpPr txBox="1">
            <a:spLocks/>
          </p:cNvSpPr>
          <p:nvPr/>
        </p:nvSpPr>
        <p:spPr>
          <a:xfrm>
            <a:off x="3609847" y="6368893"/>
            <a:ext cx="5048072" cy="331932"/>
          </a:xfrm>
          <a:prstGeom prst="rect">
            <a:avLst/>
          </a:prstGeom>
        </p:spPr>
        <p:txBody>
          <a:bodyPr bIns="0" anchor="b" anchorCtr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Bertinoro 13 ottobre 2023</a:t>
            </a:r>
            <a:endParaRPr lang="it-IT" sz="20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1423042409"/>
              </p:ext>
            </p:extLst>
          </p:nvPr>
        </p:nvGraphicFramePr>
        <p:xfrm>
          <a:off x="117987" y="752739"/>
          <a:ext cx="10042013" cy="5292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7519917" y="4255761"/>
            <a:ext cx="4323699" cy="1384995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100" dirty="0" smtClean="0">
                <a:latin typeface="Arial Narrow" panose="020B0606020202030204" pitchFamily="34" charset="0"/>
              </a:rPr>
              <a:t>Settori </a:t>
            </a:r>
            <a:r>
              <a:rPr lang="it-IT" sz="2100" dirty="0">
                <a:latin typeface="Arial Narrow" panose="020B0606020202030204" pitchFamily="34" charset="0"/>
              </a:rPr>
              <a:t>di attività</a:t>
            </a:r>
            <a:r>
              <a:rPr lang="it-IT" sz="2100" dirty="0" smtClean="0">
                <a:latin typeface="Arial Narrow" panose="020B0606020202030204" pitchFamily="34" charset="0"/>
              </a:rPr>
              <a:t>*: sviluppo </a:t>
            </a:r>
            <a:r>
              <a:rPr lang="it-IT" sz="2100" dirty="0">
                <a:latin typeface="Arial Narrow" panose="020B0606020202030204" pitchFamily="34" charset="0"/>
              </a:rPr>
              <a:t>economico e coesione sociale, istruzione e ricerca, assistenza sociale e </a:t>
            </a:r>
            <a:r>
              <a:rPr lang="it-IT" sz="2100" dirty="0" smtClean="0">
                <a:latin typeface="Arial Narrow" panose="020B0606020202030204" pitchFamily="34" charset="0"/>
              </a:rPr>
              <a:t>sanità contraddistinguono le INP high-</a:t>
            </a:r>
            <a:r>
              <a:rPr lang="it-IT" sz="2100" dirty="0" err="1" smtClean="0">
                <a:latin typeface="Arial Narrow" panose="020B0606020202030204" pitchFamily="34" charset="0"/>
              </a:rPr>
              <a:t>growth</a:t>
            </a:r>
            <a:endParaRPr lang="it-IT" sz="21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194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push/>
      </p:transition>
    </mc:Choice>
    <mc:Fallback xmlns="">
      <p:transition xmlns:p14="http://schemas.microsoft.com/office/powerpoint/2010/main" spd="med" advClick="0">
        <p:push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numero diapositiva 10">
            <a:extLst>
              <a:ext uri="{FF2B5EF4-FFF2-40B4-BE49-F238E27FC236}">
                <a16:creationId xmlns:a16="http://schemas.microsoft.com/office/drawing/2014/main" xmlns="" id="{61CF9838-B34B-E14D-B690-9FF77A80DD9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5892800" y="6045200"/>
            <a:ext cx="406400" cy="2524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/>
          <a:p>
            <a:pPr algn="ctr"/>
            <a:fld id="{F606285A-0D01-5749-9BA5-C6D470AE5FD2}" type="slidenum">
              <a:rPr lang="it-IT"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pPr algn="ctr"/>
              <a:t>12</a:t>
            </a:fld>
            <a:endParaRPr lang="it-IT" sz="1200" b="1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8D5B1CB1-F4AE-104D-855D-3A3B8E2E8890}"/>
              </a:ext>
            </a:extLst>
          </p:cNvPr>
          <p:cNvSpPr txBox="1"/>
          <p:nvPr/>
        </p:nvSpPr>
        <p:spPr>
          <a:xfrm>
            <a:off x="-1" y="0"/>
            <a:ext cx="12192001" cy="679938"/>
          </a:xfrm>
          <a:prstGeom prst="rect">
            <a:avLst/>
          </a:prstGeom>
          <a:solidFill>
            <a:srgbClr val="FF6400"/>
          </a:solidFill>
        </p:spPr>
        <p:txBody>
          <a:bodyPr wrap="square" lIns="288000" tIns="72000" rIns="288000" bIns="144000" rtlCol="0" anchor="b" anchorCtr="0">
            <a:noAutofit/>
          </a:bodyPr>
          <a:lstStyle/>
          <a:p>
            <a:pPr algn="ctr"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Registro statistico e </a:t>
            </a:r>
            <a:r>
              <a:rPr lang="it-IT" sz="2400" b="1" dirty="0" err="1" smtClean="0">
                <a:solidFill>
                  <a:schemeClr val="bg1"/>
                </a:solidFill>
                <a:latin typeface="Arial"/>
                <a:cs typeface="Arial"/>
              </a:rPr>
              <a:t>Runts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Segnaposto data 1">
            <a:extLst>
              <a:ext uri="{FF2B5EF4-FFF2-40B4-BE49-F238E27FC236}">
                <a16:creationId xmlns:a16="http://schemas.microsoft.com/office/drawing/2014/main" xmlns="" id="{45583957-2996-9943-B780-E3D661B687F7}"/>
              </a:ext>
            </a:extLst>
          </p:cNvPr>
          <p:cNvSpPr txBox="1">
            <a:spLocks/>
          </p:cNvSpPr>
          <p:nvPr/>
        </p:nvSpPr>
        <p:spPr>
          <a:xfrm>
            <a:off x="3609847" y="6368893"/>
            <a:ext cx="5048072" cy="331932"/>
          </a:xfrm>
          <a:prstGeom prst="rect">
            <a:avLst/>
          </a:prstGeom>
        </p:spPr>
        <p:txBody>
          <a:bodyPr bIns="0" anchor="b" anchorCtr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Bertinoro 13 ottobre 2023</a:t>
            </a:r>
            <a:endParaRPr lang="it-IT" sz="20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1538988027"/>
              </p:ext>
            </p:extLst>
          </p:nvPr>
        </p:nvGraphicFramePr>
        <p:xfrm>
          <a:off x="3615221" y="3077918"/>
          <a:ext cx="4156153" cy="31184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-1" y="877425"/>
            <a:ext cx="5412657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Registro Istat</a:t>
            </a:r>
          </a:p>
          <a:p>
            <a:endParaRPr lang="it-IT" sz="2200" dirty="0" smtClean="0">
              <a:latin typeface="Arial Narrow" panose="020B0606020202030204" pitchFamily="34" charset="0"/>
            </a:endParaRPr>
          </a:p>
          <a:p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Il </a:t>
            </a: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23,9 </a:t>
            </a: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% di INP (2021) è presente nel RUNTS.</a:t>
            </a:r>
          </a:p>
          <a:p>
            <a:endParaRPr lang="it-IT" sz="2200" dirty="0" smtClean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Le INP non presenti nel RUNTS in prevalenza</a:t>
            </a: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:</a:t>
            </a:r>
          </a:p>
          <a:p>
            <a:endParaRPr lang="it-IT" sz="600" dirty="0" smtClean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operano dei settori dello sport (43,1%), cultura (15,0%) e ricreazione (11,4%)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 sono associazioni (86,5%)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risiedono nelle regioni del Nord (50,3%)</a:t>
            </a:r>
          </a:p>
          <a:p>
            <a:endParaRPr lang="it-IT" sz="2200" dirty="0">
              <a:latin typeface="Arial Narrow" panose="020B0606020202030204" pitchFamily="34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6651524" y="945801"/>
            <a:ext cx="5412657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2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Registro RUNTS</a:t>
            </a:r>
          </a:p>
          <a:p>
            <a:pPr algn="r"/>
            <a:endParaRPr lang="it-IT" sz="1200" dirty="0" smtClean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it-IT" sz="2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Il 79,5 </a:t>
            </a:r>
            <a:r>
              <a:rPr lang="it-IT" sz="2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% di </a:t>
            </a:r>
            <a:r>
              <a:rPr lang="it-IT" sz="2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ETS </a:t>
            </a:r>
            <a:r>
              <a:rPr lang="it-IT" sz="2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è </a:t>
            </a:r>
            <a:r>
              <a:rPr lang="it-IT" sz="2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presente </a:t>
            </a:r>
            <a:r>
              <a:rPr lang="it-IT" sz="2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nel </a:t>
            </a:r>
            <a:r>
              <a:rPr lang="it-IT" sz="2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Registro Istat ma includendo anche le INP</a:t>
            </a:r>
            <a:r>
              <a:rPr lang="it-IT" sz="2200" i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it-IT" sz="2200" i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inattive </a:t>
            </a:r>
            <a:r>
              <a:rPr lang="it-IT" sz="2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dal punto di vita statistico</a:t>
            </a:r>
            <a:r>
              <a:rPr lang="it-IT" sz="2200" i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it-IT" sz="2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è pari al 92,3</a:t>
            </a:r>
            <a:r>
              <a:rPr lang="it-IT" sz="2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%.</a:t>
            </a:r>
          </a:p>
          <a:p>
            <a:endParaRPr lang="it-IT" sz="12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r"/>
            <a:r>
              <a:rPr lang="it-IT" sz="2200" cap="small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ETS </a:t>
            </a:r>
            <a:r>
              <a:rPr lang="it-IT" sz="2200" cap="small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non presenti nel </a:t>
            </a:r>
            <a:r>
              <a:rPr lang="it-IT" sz="2200" cap="small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Registro </a:t>
            </a:r>
            <a:r>
              <a:rPr lang="it-IT" sz="2200" cap="small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ISTAT</a:t>
            </a:r>
            <a:endParaRPr lang="it-IT" sz="22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947762"/>
              </p:ext>
            </p:extLst>
          </p:nvPr>
        </p:nvGraphicFramePr>
        <p:xfrm>
          <a:off x="8451441" y="3195931"/>
          <a:ext cx="3612740" cy="273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3108">
                  <a:extLst>
                    <a:ext uri="{9D8B030D-6E8A-4147-A177-3AD203B41FA5}">
                      <a16:colId xmlns:a16="http://schemas.microsoft.com/office/drawing/2014/main" xmlns="" val="3042628382"/>
                    </a:ext>
                  </a:extLst>
                </a:gridCol>
                <a:gridCol w="1013167">
                  <a:extLst>
                    <a:ext uri="{9D8B030D-6E8A-4147-A177-3AD203B41FA5}">
                      <a16:colId xmlns:a16="http://schemas.microsoft.com/office/drawing/2014/main" xmlns="" val="3156803302"/>
                    </a:ext>
                  </a:extLst>
                </a:gridCol>
                <a:gridCol w="1226465">
                  <a:extLst>
                    <a:ext uri="{9D8B030D-6E8A-4147-A177-3AD203B41FA5}">
                      <a16:colId xmlns:a16="http://schemas.microsoft.com/office/drawing/2014/main" xmlns="" val="278439664"/>
                    </a:ext>
                  </a:extLst>
                </a:gridCol>
              </a:tblGrid>
              <a:tr h="34200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Sezione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ETS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i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di cui inattivi</a:t>
                      </a:r>
                      <a:endParaRPr lang="it-IT" sz="1800" b="0" i="1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806064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Imprese sociali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36,4</a:t>
                      </a:r>
                      <a:endParaRPr lang="it-IT" sz="18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i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51,0</a:t>
                      </a:r>
                      <a:endParaRPr lang="it-IT" sz="1800" b="0" i="1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2808562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Aps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47,3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i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41,3</a:t>
                      </a:r>
                      <a:endParaRPr lang="it-IT" sz="1800" b="0" i="1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234338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Odv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11,3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i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5,7</a:t>
                      </a:r>
                      <a:endParaRPr lang="it-IT" sz="1800" b="0" i="1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315264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Altri ETS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4,8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i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1,9</a:t>
                      </a:r>
                      <a:endParaRPr lang="it-IT" sz="1800" b="0" i="1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5299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Enti filantropici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0,1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i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0,0</a:t>
                      </a:r>
                      <a:endParaRPr lang="it-IT" sz="1800" b="0" i="1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5309894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SMS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0,1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i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0,0</a:t>
                      </a:r>
                      <a:endParaRPr lang="it-IT" sz="1800" b="0" i="1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956717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Totale (=</a:t>
                      </a:r>
                      <a:r>
                        <a:rPr lang="it-IT" sz="18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100)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22.169</a:t>
                      </a:r>
                      <a:endParaRPr lang="it-IT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i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14.414</a:t>
                      </a:r>
                      <a:endParaRPr lang="it-IT" sz="1800" b="0" i="1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3587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664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push/>
      </p:transition>
    </mc:Choice>
    <mc:Fallback xmlns="">
      <p:transition xmlns:p14="http://schemas.microsoft.com/office/powerpoint/2010/main" spd="med" advClick="0">
        <p:push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numero diapositiva 10">
            <a:extLst>
              <a:ext uri="{FF2B5EF4-FFF2-40B4-BE49-F238E27FC236}">
                <a16:creationId xmlns:a16="http://schemas.microsoft.com/office/drawing/2014/main" xmlns="" id="{61CF9838-B34B-E14D-B690-9FF77A80DD9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5892800" y="6045200"/>
            <a:ext cx="406400" cy="2524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/>
          <a:p>
            <a:pPr algn="ctr"/>
            <a:fld id="{F606285A-0D01-5749-9BA5-C6D470AE5FD2}" type="slidenum">
              <a:rPr lang="it-IT"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pPr algn="ctr"/>
              <a:t>13</a:t>
            </a:fld>
            <a:endParaRPr lang="it-IT" sz="1200" b="1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8D5B1CB1-F4AE-104D-855D-3A3B8E2E8890}"/>
              </a:ext>
            </a:extLst>
          </p:cNvPr>
          <p:cNvSpPr txBox="1"/>
          <p:nvPr/>
        </p:nvSpPr>
        <p:spPr>
          <a:xfrm>
            <a:off x="-1" y="0"/>
            <a:ext cx="12192001" cy="679938"/>
          </a:xfrm>
          <a:prstGeom prst="rect">
            <a:avLst/>
          </a:prstGeom>
          <a:solidFill>
            <a:srgbClr val="FF6400"/>
          </a:solidFill>
        </p:spPr>
        <p:txBody>
          <a:bodyPr wrap="square" lIns="288000" tIns="72000" rIns="288000" bIns="144000" rtlCol="0" anchor="b" anchorCtr="0">
            <a:noAutofit/>
          </a:bodyPr>
          <a:lstStyle/>
          <a:p>
            <a:pPr algn="ctr"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Le coorti anagrafiche del Registro non profit e del </a:t>
            </a:r>
            <a:r>
              <a:rPr lang="it-IT" sz="2400" b="1" dirty="0" err="1" smtClean="0">
                <a:solidFill>
                  <a:schemeClr val="bg1"/>
                </a:solidFill>
                <a:latin typeface="Arial"/>
                <a:cs typeface="Arial"/>
              </a:rPr>
              <a:t>Runts</a:t>
            </a:r>
            <a:endParaRPr lang="it-IT" sz="2400" b="1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Segnaposto data 1">
            <a:extLst>
              <a:ext uri="{FF2B5EF4-FFF2-40B4-BE49-F238E27FC236}">
                <a16:creationId xmlns:a16="http://schemas.microsoft.com/office/drawing/2014/main" xmlns="" id="{45583957-2996-9943-B780-E3D661B687F7}"/>
              </a:ext>
            </a:extLst>
          </p:cNvPr>
          <p:cNvSpPr txBox="1">
            <a:spLocks/>
          </p:cNvSpPr>
          <p:nvPr/>
        </p:nvSpPr>
        <p:spPr>
          <a:xfrm>
            <a:off x="3609847" y="6368893"/>
            <a:ext cx="5048072" cy="331932"/>
          </a:xfrm>
          <a:prstGeom prst="rect">
            <a:avLst/>
          </a:prstGeom>
        </p:spPr>
        <p:txBody>
          <a:bodyPr bIns="0" anchor="b" anchorCtr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Bertinoro 13 ottobre 2023</a:t>
            </a:r>
            <a:endParaRPr lang="it-IT" sz="20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3828374919"/>
              </p:ext>
            </p:extLst>
          </p:nvPr>
        </p:nvGraphicFramePr>
        <p:xfrm>
          <a:off x="196644" y="751218"/>
          <a:ext cx="11798710" cy="5158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0078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push/>
      </p:transition>
    </mc:Choice>
    <mc:Fallback xmlns="">
      <p:transition xmlns:p14="http://schemas.microsoft.com/office/powerpoint/2010/main" spd="med" advClick="0">
        <p:push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6">
            <a:extLst>
              <a:ext uri="{FF2B5EF4-FFF2-40B4-BE49-F238E27FC236}">
                <a16:creationId xmlns:a16="http://schemas.microsoft.com/office/drawing/2014/main" xmlns="" id="{15B396D3-6FCA-6A4C-A81C-C43639187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9586" y="4275265"/>
            <a:ext cx="3886915" cy="656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it-IT" sz="2000" b="1" dirty="0" smtClean="0">
                <a:solidFill>
                  <a:schemeClr val="bg1"/>
                </a:solidFill>
                <a:latin typeface="Arial"/>
                <a:cs typeface="Arial"/>
              </a:rPr>
              <a:t>Massimo Lori</a:t>
            </a:r>
            <a:endParaRPr lang="it-IT" sz="2000" b="1" dirty="0">
              <a:solidFill>
                <a:schemeClr val="bg1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  <a:defRPr/>
            </a:pPr>
            <a:r>
              <a:rPr lang="it-IT" sz="1600" dirty="0" smtClean="0">
                <a:solidFill>
                  <a:schemeClr val="bg1"/>
                </a:solidFill>
                <a:latin typeface="Arial"/>
                <a:cs typeface="Arial"/>
              </a:rPr>
              <a:t>massimo.lori@istat.it</a:t>
            </a:r>
            <a:endParaRPr lang="it-IT" sz="1467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Segnaposto numero diapositiva 10">
            <a:extLst>
              <a:ext uri="{FF2B5EF4-FFF2-40B4-BE49-F238E27FC236}">
                <a16:creationId xmlns:a16="http://schemas.microsoft.com/office/drawing/2014/main" xmlns="" id="{D43C8294-AF72-3246-ACCE-0B1C8406418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5892800" y="6045709"/>
            <a:ext cx="406400" cy="25120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/>
          <a:p>
            <a:pPr algn="ctr"/>
            <a:fld id="{F606285A-0D01-5749-9BA5-C6D470AE5FD2}" type="slidenum">
              <a:rPr lang="it-IT"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pPr algn="ctr"/>
              <a:t>14</a:t>
            </a:fld>
            <a:endParaRPr lang="it-IT" sz="1200" b="1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" name="Segnaposto data 1">
            <a:extLst>
              <a:ext uri="{FF2B5EF4-FFF2-40B4-BE49-F238E27FC236}">
                <a16:creationId xmlns:a16="http://schemas.microsoft.com/office/drawing/2014/main" xmlns="" id="{45583957-2996-9943-B780-E3D661B687F7}"/>
              </a:ext>
            </a:extLst>
          </p:cNvPr>
          <p:cNvSpPr txBox="1">
            <a:spLocks/>
          </p:cNvSpPr>
          <p:nvPr/>
        </p:nvSpPr>
        <p:spPr>
          <a:xfrm>
            <a:off x="3609847" y="6368893"/>
            <a:ext cx="5048072" cy="331932"/>
          </a:xfrm>
          <a:prstGeom prst="rect">
            <a:avLst/>
          </a:prstGeom>
        </p:spPr>
        <p:txBody>
          <a:bodyPr bIns="0" anchor="b" anchorCtr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Bertinoro 13 ottobre 2023</a:t>
            </a:r>
            <a:endParaRPr lang="it-IT" sz="20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042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push/>
      </p:transition>
    </mc:Choice>
    <mc:Fallback xmlns="">
      <p:transition xmlns:p14="http://schemas.microsoft.com/office/powerpoint/2010/main" spd="med" advClick="0">
        <p:push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13">
            <a:extLst>
              <a:ext uri="{FF2B5EF4-FFF2-40B4-BE49-F238E27FC236}">
                <a16:creationId xmlns:a16="http://schemas.microsoft.com/office/drawing/2014/main" xmlns="" id="{A9AB924B-6574-0D4C-B888-4D4BC3FDC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3820" y="1785257"/>
            <a:ext cx="6890197" cy="265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0">
            <a:no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ts val="4080"/>
              </a:lnSpc>
              <a:defRPr/>
            </a:pPr>
            <a:r>
              <a:rPr lang="it-IT" sz="2800" b="1" dirty="0" smtClean="0">
                <a:solidFill>
                  <a:schemeClr val="bg1"/>
                </a:solidFill>
              </a:rPr>
              <a:t>Dinamiche e trasformazione del settore non profit (Anni 2011, 2021)</a:t>
            </a:r>
            <a:endParaRPr lang="it-IT" sz="2800" b="1" dirty="0">
              <a:solidFill>
                <a:schemeClr val="bg1"/>
              </a:solidFill>
            </a:endParaRPr>
          </a:p>
        </p:txBody>
      </p:sp>
      <p:sp>
        <p:nvSpPr>
          <p:cNvPr id="16" name="Segnaposto data 1">
            <a:extLst>
              <a:ext uri="{FF2B5EF4-FFF2-40B4-BE49-F238E27FC236}">
                <a16:creationId xmlns:a16="http://schemas.microsoft.com/office/drawing/2014/main" xmlns="" id="{45583957-2996-9943-B780-E3D661B687F7}"/>
              </a:ext>
            </a:extLst>
          </p:cNvPr>
          <p:cNvSpPr txBox="1">
            <a:spLocks/>
          </p:cNvSpPr>
          <p:nvPr/>
        </p:nvSpPr>
        <p:spPr>
          <a:xfrm>
            <a:off x="3609847" y="6368893"/>
            <a:ext cx="5048072" cy="331932"/>
          </a:xfrm>
          <a:prstGeom prst="rect">
            <a:avLst/>
          </a:prstGeom>
        </p:spPr>
        <p:txBody>
          <a:bodyPr bIns="0" anchor="b" anchorCtr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Bertinoro 13 ottobre 2023</a:t>
            </a:r>
            <a:endParaRPr lang="it-IT" sz="20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" name="Text Box 16">
            <a:extLst>
              <a:ext uri="{FF2B5EF4-FFF2-40B4-BE49-F238E27FC236}">
                <a16:creationId xmlns:a16="http://schemas.microsoft.com/office/drawing/2014/main" xmlns="" id="{EB9C99B0-8318-BA41-BB4A-226A0DD20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3820" y="4034126"/>
            <a:ext cx="5637833" cy="595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800"/>
              </a:spcBef>
              <a:defRPr/>
            </a:pPr>
            <a:r>
              <a:rPr lang="it-IT" sz="1800" b="1" dirty="0" smtClean="0">
                <a:solidFill>
                  <a:schemeClr val="bg1"/>
                </a:solidFill>
                <a:latin typeface="Arial"/>
                <a:cs typeface="Arial"/>
              </a:rPr>
              <a:t>Massimo Lori</a:t>
            </a:r>
          </a:p>
          <a:p>
            <a:pPr>
              <a:spcBef>
                <a:spcPts val="800"/>
              </a:spcBef>
              <a:defRPr/>
            </a:pPr>
            <a:r>
              <a:rPr lang="it-IT" sz="1400" dirty="0">
                <a:solidFill>
                  <a:schemeClr val="bg1"/>
                </a:solidFill>
                <a:latin typeface="Arial"/>
                <a:cs typeface="Arial"/>
              </a:rPr>
              <a:t>Istat - Responsabile Registro Statistico delle Istituzioni Non </a:t>
            </a:r>
            <a:r>
              <a:rPr lang="it-IT" sz="1400" dirty="0" smtClean="0">
                <a:solidFill>
                  <a:schemeClr val="bg1"/>
                </a:solidFill>
                <a:latin typeface="Arial"/>
                <a:cs typeface="Arial"/>
              </a:rPr>
              <a:t>Profit</a:t>
            </a:r>
            <a:endParaRPr lang="it-IT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8126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egnaposto numero diapositiva 10">
            <a:extLst>
              <a:ext uri="{FF2B5EF4-FFF2-40B4-BE49-F238E27FC236}">
                <a16:creationId xmlns:a16="http://schemas.microsoft.com/office/drawing/2014/main" xmlns="" id="{CC513BE5-4A4F-614B-AA7B-A3414BE1B12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5892800" y="6045200"/>
            <a:ext cx="406400" cy="2524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/>
          <a:p>
            <a:pPr algn="ctr"/>
            <a:fld id="{F606285A-0D01-5749-9BA5-C6D470AE5FD2}" type="slidenum">
              <a:rPr lang="it-IT"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pPr algn="ctr"/>
              <a:t>2</a:t>
            </a:fld>
            <a:endParaRPr lang="it-IT" sz="1200" b="1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C5B8AA86-B53A-A747-AC16-823069BE491F}"/>
              </a:ext>
            </a:extLst>
          </p:cNvPr>
          <p:cNvSpPr txBox="1"/>
          <p:nvPr/>
        </p:nvSpPr>
        <p:spPr>
          <a:xfrm>
            <a:off x="-1" y="-27296"/>
            <a:ext cx="12192001" cy="816597"/>
          </a:xfrm>
          <a:prstGeom prst="rect">
            <a:avLst/>
          </a:prstGeom>
          <a:solidFill>
            <a:srgbClr val="FF6400"/>
          </a:solidFill>
        </p:spPr>
        <p:txBody>
          <a:bodyPr wrap="square" lIns="288000" tIns="144000" rIns="288000" bIns="144000" rtlCol="0" anchor="t" anchorCtr="0">
            <a:spAutoFit/>
          </a:bodyPr>
          <a:lstStyle/>
          <a:p>
            <a:pPr>
              <a:lnSpc>
                <a:spcPts val="4080"/>
              </a:lnSpc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Struttura della presentazione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3" name="Segnaposto data 1">
            <a:extLst>
              <a:ext uri="{FF2B5EF4-FFF2-40B4-BE49-F238E27FC236}">
                <a16:creationId xmlns:a16="http://schemas.microsoft.com/office/drawing/2014/main" xmlns="" id="{45583957-2996-9943-B780-E3D661B687F7}"/>
              </a:ext>
            </a:extLst>
          </p:cNvPr>
          <p:cNvSpPr txBox="1">
            <a:spLocks/>
          </p:cNvSpPr>
          <p:nvPr/>
        </p:nvSpPr>
        <p:spPr>
          <a:xfrm>
            <a:off x="3609847" y="6368893"/>
            <a:ext cx="5048072" cy="331932"/>
          </a:xfrm>
          <a:prstGeom prst="rect">
            <a:avLst/>
          </a:prstGeom>
        </p:spPr>
        <p:txBody>
          <a:bodyPr bIns="0" anchor="b" anchorCtr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Bertinoro 13 ottobre 2023</a:t>
            </a:r>
            <a:endParaRPr lang="it-IT" sz="20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72352" y="1703294"/>
            <a:ext cx="95832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2"/>
              </a:buClr>
              <a:buFont typeface="+mj-lt"/>
              <a:buAutoNum type="arabicPeriod"/>
            </a:pPr>
            <a:r>
              <a:rPr lang="it-IT" sz="2400" dirty="0" smtClean="0">
                <a:latin typeface="Arial Narrow" panose="020B0606020202030204" pitchFamily="34" charset="0"/>
              </a:rPr>
              <a:t>Demografia delle istituzioni non profit 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/>
            </a:pPr>
            <a:endParaRPr lang="it-IT" sz="2400" dirty="0" smtClean="0">
              <a:latin typeface="Arial Narrow" panose="020B0606020202030204" pitchFamily="34" charset="0"/>
            </a:endParaRPr>
          </a:p>
          <a:p>
            <a:pPr marL="342900" indent="-342900">
              <a:buClr>
                <a:schemeClr val="accent2"/>
              </a:buClr>
              <a:buFont typeface="+mj-lt"/>
              <a:buAutoNum type="arabicPeriod"/>
            </a:pPr>
            <a:r>
              <a:rPr lang="it-IT" sz="2400" dirty="0" smtClean="0">
                <a:latin typeface="Arial Narrow" panose="020B0606020202030204" pitchFamily="34" charset="0"/>
              </a:rPr>
              <a:t>Focus sull’andamento del volontariato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/>
            </a:pPr>
            <a:endParaRPr lang="it-IT" sz="2400" dirty="0" smtClean="0">
              <a:latin typeface="Arial Narrow" panose="020B0606020202030204" pitchFamily="34" charset="0"/>
            </a:endParaRPr>
          </a:p>
          <a:p>
            <a:pPr marL="342900" indent="-342900">
              <a:buClr>
                <a:schemeClr val="accent2"/>
              </a:buClr>
              <a:buFont typeface="+mj-lt"/>
              <a:buAutoNum type="arabicPeriod"/>
            </a:pPr>
            <a:r>
              <a:rPr lang="it-IT" sz="2400" dirty="0">
                <a:latin typeface="Arial Narrow" panose="020B0606020202030204" pitchFamily="34" charset="0"/>
              </a:rPr>
              <a:t>I</a:t>
            </a:r>
            <a:r>
              <a:rPr lang="it-IT" sz="2400" dirty="0" smtClean="0">
                <a:latin typeface="Arial Narrow" panose="020B0606020202030204" pitchFamily="34" charset="0"/>
              </a:rPr>
              <a:t>stituzioni non profit ad elevata crescita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/>
            </a:pPr>
            <a:endParaRPr lang="it-IT" sz="2400" dirty="0" smtClean="0">
              <a:latin typeface="Arial Narrow" panose="020B0606020202030204" pitchFamily="34" charset="0"/>
            </a:endParaRPr>
          </a:p>
          <a:p>
            <a:pPr marL="342900" indent="-342900">
              <a:buClr>
                <a:schemeClr val="accent2"/>
              </a:buClr>
              <a:buFont typeface="+mj-lt"/>
              <a:buAutoNum type="arabicPeriod"/>
            </a:pPr>
            <a:r>
              <a:rPr lang="it-IT" sz="2400" dirty="0" smtClean="0">
                <a:latin typeface="Arial Narrow" panose="020B0606020202030204" pitchFamily="34" charset="0"/>
              </a:rPr>
              <a:t>Registro Istat e </a:t>
            </a:r>
            <a:r>
              <a:rPr lang="it-IT" sz="2400" dirty="0" err="1" smtClean="0">
                <a:latin typeface="Arial Narrow" panose="020B0606020202030204" pitchFamily="34" charset="0"/>
              </a:rPr>
              <a:t>Runts</a:t>
            </a:r>
            <a:r>
              <a:rPr lang="it-IT" sz="2400" dirty="0" smtClean="0">
                <a:latin typeface="Arial Narrow" panose="020B0606020202030204" pitchFamily="34" charset="0"/>
              </a:rPr>
              <a:t> per coorti anagrafiche </a:t>
            </a:r>
          </a:p>
          <a:p>
            <a:pPr marL="342900" indent="-342900">
              <a:buClr>
                <a:schemeClr val="accent2"/>
              </a:buClr>
              <a:buFont typeface="+mj-lt"/>
              <a:buAutoNum type="arabicPeriod"/>
            </a:pPr>
            <a:endParaRPr lang="it-IT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42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push/>
      </p:transition>
    </mc:Choice>
    <mc:Fallback xmlns="">
      <p:transition xmlns:p14="http://schemas.microsoft.com/office/powerpoint/2010/main" spd="med" advClick="0">
        <p:push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egnaposto numero diapositiva 10">
            <a:extLst>
              <a:ext uri="{FF2B5EF4-FFF2-40B4-BE49-F238E27FC236}">
                <a16:creationId xmlns:a16="http://schemas.microsoft.com/office/drawing/2014/main" xmlns="" id="{CC513BE5-4A4F-614B-AA7B-A3414BE1B12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5892800" y="6045200"/>
            <a:ext cx="406400" cy="2524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/>
          <a:p>
            <a:pPr algn="ctr"/>
            <a:fld id="{F606285A-0D01-5749-9BA5-C6D470AE5FD2}" type="slidenum">
              <a:rPr lang="it-IT"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pPr algn="ctr"/>
              <a:t>3</a:t>
            </a:fld>
            <a:endParaRPr lang="it-IT" sz="1200" b="1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C5B8AA86-B53A-A747-AC16-823069BE491F}"/>
              </a:ext>
            </a:extLst>
          </p:cNvPr>
          <p:cNvSpPr txBox="1"/>
          <p:nvPr/>
        </p:nvSpPr>
        <p:spPr>
          <a:xfrm>
            <a:off x="-1" y="0"/>
            <a:ext cx="12192001" cy="816597"/>
          </a:xfrm>
          <a:prstGeom prst="rect">
            <a:avLst/>
          </a:prstGeom>
          <a:solidFill>
            <a:srgbClr val="FF6400"/>
          </a:solidFill>
        </p:spPr>
        <p:txBody>
          <a:bodyPr wrap="square" lIns="288000" tIns="144000" rIns="288000" bIns="144000" rtlCol="0" anchor="t" anchorCtr="0">
            <a:spAutoFit/>
          </a:bodyPr>
          <a:lstStyle/>
          <a:p>
            <a:pPr algn="ctr">
              <a:lnSpc>
                <a:spcPts val="4080"/>
              </a:lnSpc>
              <a:defRPr/>
            </a:pPr>
            <a:r>
              <a:rPr lang="it-IT" sz="2400" b="1" dirty="0" err="1" smtClean="0">
                <a:solidFill>
                  <a:schemeClr val="bg1"/>
                </a:solidFill>
                <a:latin typeface="Arial"/>
                <a:cs typeface="Arial"/>
              </a:rPr>
              <a:t>ll</a:t>
            </a: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settore non profit nel decennio </a:t>
            </a: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2011-2021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3" name="Segnaposto data 1">
            <a:extLst>
              <a:ext uri="{FF2B5EF4-FFF2-40B4-BE49-F238E27FC236}">
                <a16:creationId xmlns:a16="http://schemas.microsoft.com/office/drawing/2014/main" xmlns="" id="{45583957-2996-9943-B780-E3D661B687F7}"/>
              </a:ext>
            </a:extLst>
          </p:cNvPr>
          <p:cNvSpPr txBox="1">
            <a:spLocks/>
          </p:cNvSpPr>
          <p:nvPr/>
        </p:nvSpPr>
        <p:spPr>
          <a:xfrm>
            <a:off x="3609847" y="6368893"/>
            <a:ext cx="5048072" cy="331932"/>
          </a:xfrm>
          <a:prstGeom prst="rect">
            <a:avLst/>
          </a:prstGeom>
        </p:spPr>
        <p:txBody>
          <a:bodyPr bIns="0" anchor="b" anchorCtr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Bertinoro 13 ottobre 2023</a:t>
            </a:r>
            <a:endParaRPr lang="it-IT" sz="20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65861"/>
              </p:ext>
            </p:extLst>
          </p:nvPr>
        </p:nvGraphicFramePr>
        <p:xfrm>
          <a:off x="138625" y="974909"/>
          <a:ext cx="11954763" cy="20878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83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83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83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83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283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2830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2830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32830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328307">
                  <a:extLst>
                    <a:ext uri="{9D8B030D-6E8A-4147-A177-3AD203B41FA5}">
                      <a16:colId xmlns:a16="http://schemas.microsoft.com/office/drawing/2014/main" xmlns="" val="1941048410"/>
                    </a:ext>
                  </a:extLst>
                </a:gridCol>
              </a:tblGrid>
              <a:tr h="321594">
                <a:tc>
                  <a:txBody>
                    <a:bodyPr/>
                    <a:lstStyle/>
                    <a:p>
                      <a:pPr algn="ctr"/>
                      <a:r>
                        <a:rPr lang="it-IT" sz="1500" b="1" i="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SETTORE</a:t>
                      </a:r>
                      <a:r>
                        <a:rPr lang="it-IT" sz="1500" b="1" i="0" baseline="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NON PROFIT</a:t>
                      </a:r>
                      <a:endParaRPr lang="it-IT" sz="1500" b="1" i="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121927" marR="121927" marT="60956" marB="60956" anchor="ctr">
                    <a:lnL w="571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500" b="1" i="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lang="it-IT" sz="1500" b="1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121927" marR="121927" marT="60956" marB="6095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500" b="1" i="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2015</a:t>
                      </a:r>
                      <a:endParaRPr lang="it-IT" sz="1500" b="1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121927" marR="121927" marT="60956" marB="6095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500" b="1" i="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2016</a:t>
                      </a:r>
                      <a:endParaRPr lang="it-IT" sz="1500" b="1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121927" marR="121927" marT="60956" marB="6095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500" b="1" i="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2017</a:t>
                      </a:r>
                      <a:endParaRPr lang="it-IT" sz="1500" b="1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121927" marR="121927" marT="60956" marB="6095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500" b="1" i="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lang="it-IT" sz="1500" b="1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121927" marR="121927" marT="60956" marB="609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500" b="1" i="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2019</a:t>
                      </a:r>
                      <a:endParaRPr lang="it-IT" sz="1500" b="1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121927" marR="121927" marT="60956" marB="609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500" b="1" i="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2020</a:t>
                      </a:r>
                      <a:endParaRPr lang="it-IT" sz="1500" b="1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121927" marR="121927" marT="60956" marB="609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500" b="1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2021</a:t>
                      </a:r>
                      <a:endParaRPr lang="it-IT" sz="1500" b="1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121927" marR="121927" marT="60956" marB="609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1594">
                <a:tc>
                  <a:txBody>
                    <a:bodyPr/>
                    <a:lstStyle/>
                    <a:p>
                      <a:pPr algn="l"/>
                      <a:r>
                        <a:rPr lang="it-IT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Istituzioni non profit</a:t>
                      </a:r>
                      <a:endParaRPr lang="it-IT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121927" marR="121927" marT="60956" marB="60956" anchor="ctr">
                    <a:lnL w="571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500" dirty="0" smtClean="0">
                          <a:latin typeface="Arial"/>
                          <a:cs typeface="Arial"/>
                        </a:rPr>
                        <a:t>301.191</a:t>
                      </a:r>
                      <a:endParaRPr lang="it-IT" sz="1500" dirty="0">
                        <a:latin typeface="Arial"/>
                        <a:cs typeface="Arial"/>
                      </a:endParaRPr>
                    </a:p>
                  </a:txBody>
                  <a:tcPr marL="121927" marR="121927" marT="60956" marB="6095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500" dirty="0" smtClean="0">
                          <a:latin typeface="Arial"/>
                          <a:cs typeface="Arial"/>
                        </a:rPr>
                        <a:t>336.275</a:t>
                      </a:r>
                      <a:endParaRPr lang="it-IT" sz="1500" dirty="0">
                        <a:latin typeface="Arial"/>
                        <a:cs typeface="Arial"/>
                      </a:endParaRPr>
                    </a:p>
                  </a:txBody>
                  <a:tcPr marL="121927" marR="121927" marT="60956" marB="6095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500" dirty="0" smtClean="0">
                          <a:latin typeface="Arial"/>
                          <a:cs typeface="Arial"/>
                        </a:rPr>
                        <a:t>343.432</a:t>
                      </a:r>
                      <a:endParaRPr lang="it-IT" sz="1500" dirty="0">
                        <a:latin typeface="Arial"/>
                        <a:cs typeface="Arial"/>
                      </a:endParaRPr>
                    </a:p>
                  </a:txBody>
                  <a:tcPr marL="121927" marR="121927" marT="60956" marB="6095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500" b="0" dirty="0" smtClean="0">
                          <a:latin typeface="Arial"/>
                          <a:cs typeface="Arial"/>
                        </a:rPr>
                        <a:t>350.492</a:t>
                      </a:r>
                      <a:endParaRPr lang="it-IT" sz="1500" b="0" dirty="0">
                        <a:latin typeface="Arial"/>
                        <a:cs typeface="Arial"/>
                      </a:endParaRPr>
                    </a:p>
                  </a:txBody>
                  <a:tcPr marL="121927" marR="121927" marT="60956" marB="6095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179705" algn="r"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it-IT" sz="1500" b="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359.574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362.634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363.499</a:t>
                      </a:r>
                      <a:endParaRPr lang="it-IT" sz="1500" b="0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Non</a:t>
                      </a:r>
                      <a:r>
                        <a:rPr lang="it-IT" sz="1500" b="0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 diffuso</a:t>
                      </a:r>
                      <a:endParaRPr lang="it-IT" sz="1500" b="0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1594">
                <a:tc>
                  <a:txBody>
                    <a:bodyPr/>
                    <a:lstStyle/>
                    <a:p>
                      <a:pPr algn="l"/>
                      <a:r>
                        <a:rPr lang="it-IT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Dipendenti</a:t>
                      </a:r>
                      <a:endParaRPr lang="it-IT" sz="1500" dirty="0">
                        <a:latin typeface="Arial"/>
                        <a:cs typeface="Arial"/>
                      </a:endParaRPr>
                    </a:p>
                  </a:txBody>
                  <a:tcPr marL="121927" marR="121927" marT="60956" marB="60956" anchor="ctr">
                    <a:lnL w="571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500" dirty="0" smtClean="0">
                          <a:latin typeface="Arial"/>
                          <a:cs typeface="Arial"/>
                        </a:rPr>
                        <a:t>680.811</a:t>
                      </a:r>
                      <a:endParaRPr lang="it-IT" sz="1500" dirty="0">
                        <a:latin typeface="Arial"/>
                        <a:cs typeface="Arial"/>
                      </a:endParaRPr>
                    </a:p>
                  </a:txBody>
                  <a:tcPr marL="121927" marR="121927" marT="60956" marB="6095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500" dirty="0" smtClean="0">
                          <a:latin typeface="Arial"/>
                          <a:cs typeface="Arial"/>
                        </a:rPr>
                        <a:t>788.126</a:t>
                      </a:r>
                      <a:endParaRPr lang="it-IT" sz="1500" dirty="0">
                        <a:latin typeface="Arial"/>
                        <a:cs typeface="Arial"/>
                      </a:endParaRPr>
                    </a:p>
                  </a:txBody>
                  <a:tcPr marL="121927" marR="121927" marT="60956" marB="6095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500" dirty="0" smtClean="0">
                          <a:latin typeface="Arial"/>
                          <a:cs typeface="Arial"/>
                        </a:rPr>
                        <a:t>812.706</a:t>
                      </a:r>
                      <a:endParaRPr lang="it-IT" sz="1500" dirty="0">
                        <a:latin typeface="Arial"/>
                        <a:cs typeface="Arial"/>
                      </a:endParaRPr>
                    </a:p>
                  </a:txBody>
                  <a:tcPr marL="121927" marR="121927" marT="60956" marB="6095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500" b="0" dirty="0" smtClean="0">
                          <a:latin typeface="Arial"/>
                          <a:cs typeface="Arial"/>
                        </a:rPr>
                        <a:t>844.775</a:t>
                      </a:r>
                      <a:endParaRPr lang="it-IT" sz="1500" b="0" dirty="0">
                        <a:latin typeface="Arial"/>
                        <a:cs typeface="Arial"/>
                      </a:endParaRPr>
                    </a:p>
                  </a:txBody>
                  <a:tcPr marL="121927" marR="121927" marT="60956" marB="6095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79705" algn="r"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it-IT" sz="1500" b="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853.476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861.919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870.163</a:t>
                      </a:r>
                      <a:endParaRPr lang="it-IT" sz="1500" b="0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Non</a:t>
                      </a:r>
                      <a:r>
                        <a:rPr lang="it-IT" sz="1500" b="0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 diffuso</a:t>
                      </a:r>
                      <a:endParaRPr lang="it-IT" sz="1500" b="0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1594">
                <a:tc>
                  <a:txBody>
                    <a:bodyPr/>
                    <a:lstStyle/>
                    <a:p>
                      <a:pPr algn="l"/>
                      <a:r>
                        <a:rPr lang="it-IT" sz="1500" dirty="0" smtClean="0">
                          <a:latin typeface="Arial"/>
                          <a:cs typeface="Arial"/>
                        </a:rPr>
                        <a:t>Volontari</a:t>
                      </a:r>
                      <a:endParaRPr lang="it-IT" sz="1500" dirty="0">
                        <a:latin typeface="Arial"/>
                        <a:cs typeface="Arial"/>
                      </a:endParaRPr>
                    </a:p>
                  </a:txBody>
                  <a:tcPr marL="121927" marR="121927" marT="60956" marB="60956" anchor="ctr">
                    <a:lnL w="571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dirty="0" smtClean="0">
                          <a:latin typeface="Arial"/>
                          <a:cs typeface="Arial"/>
                        </a:rPr>
                        <a:t>4.758.622</a:t>
                      </a:r>
                      <a:endParaRPr lang="it-IT" sz="1500" dirty="0">
                        <a:latin typeface="Arial"/>
                        <a:cs typeface="Arial"/>
                      </a:endParaRPr>
                    </a:p>
                  </a:txBody>
                  <a:tcPr marL="121927" marR="121927" marT="60956" marB="6095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500" dirty="0" smtClean="0">
                          <a:latin typeface="Arial"/>
                          <a:cs typeface="Arial"/>
                        </a:rPr>
                        <a:t>5.528.760</a:t>
                      </a:r>
                      <a:endParaRPr lang="it-IT" sz="1500" dirty="0">
                        <a:latin typeface="Arial"/>
                        <a:cs typeface="Arial"/>
                      </a:endParaRPr>
                    </a:p>
                  </a:txBody>
                  <a:tcPr marL="121927" marR="121927" marT="60956" marB="6095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500" dirty="0" smtClean="0">
                          <a:latin typeface="Arial"/>
                          <a:cs typeface="Arial"/>
                        </a:rPr>
                        <a:t>Non</a:t>
                      </a:r>
                      <a:r>
                        <a:rPr lang="it-IT" sz="1500" baseline="0" dirty="0" smtClean="0">
                          <a:latin typeface="Arial"/>
                          <a:cs typeface="Arial"/>
                        </a:rPr>
                        <a:t> rilevato</a:t>
                      </a:r>
                      <a:endParaRPr lang="it-IT" sz="1500" dirty="0">
                        <a:latin typeface="Arial"/>
                        <a:cs typeface="Arial"/>
                      </a:endParaRPr>
                    </a:p>
                  </a:txBody>
                  <a:tcPr marL="121927" marR="121927" marT="60956" marB="6095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500" dirty="0" smtClean="0">
                          <a:latin typeface="Arial"/>
                          <a:cs typeface="Arial"/>
                        </a:rPr>
                        <a:t>Non</a:t>
                      </a:r>
                      <a:r>
                        <a:rPr lang="it-IT" sz="1500" baseline="0" dirty="0" smtClean="0">
                          <a:latin typeface="Arial"/>
                          <a:cs typeface="Arial"/>
                        </a:rPr>
                        <a:t> rilevato</a:t>
                      </a:r>
                      <a:endParaRPr lang="it-IT" sz="1500" dirty="0">
                        <a:latin typeface="Arial"/>
                        <a:cs typeface="Arial"/>
                      </a:endParaRPr>
                    </a:p>
                  </a:txBody>
                  <a:tcPr marL="121927" marR="121927" marT="60956" marB="6095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500" dirty="0" smtClean="0">
                          <a:latin typeface="Arial"/>
                          <a:cs typeface="Arial"/>
                        </a:rPr>
                        <a:t>Non</a:t>
                      </a:r>
                      <a:r>
                        <a:rPr lang="it-IT" sz="1500" baseline="0" dirty="0" smtClean="0">
                          <a:latin typeface="Arial"/>
                          <a:cs typeface="Arial"/>
                        </a:rPr>
                        <a:t> rilevato</a:t>
                      </a:r>
                      <a:endParaRPr lang="it-IT" sz="1500" dirty="0">
                        <a:latin typeface="Arial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500" dirty="0" smtClean="0">
                          <a:latin typeface="Arial"/>
                          <a:cs typeface="Arial"/>
                        </a:rPr>
                        <a:t>Non</a:t>
                      </a:r>
                      <a:r>
                        <a:rPr lang="it-IT" sz="1500" baseline="0" dirty="0" smtClean="0">
                          <a:latin typeface="Arial"/>
                          <a:cs typeface="Arial"/>
                        </a:rPr>
                        <a:t> rilevato</a:t>
                      </a:r>
                      <a:endParaRPr lang="it-IT" sz="1500" dirty="0"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dirty="0" smtClean="0">
                          <a:latin typeface="Arial"/>
                          <a:cs typeface="Arial"/>
                        </a:rPr>
                        <a:t>Non rilevato</a:t>
                      </a:r>
                      <a:endParaRPr lang="it-IT" sz="1500" b="0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4.661.270*</a:t>
                      </a:r>
                      <a:endParaRPr lang="it-IT" sz="1500" b="0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9002015"/>
                  </a:ext>
                </a:extLst>
              </a:tr>
            </a:tbl>
          </a:graphicData>
        </a:graphic>
      </p:graphicFrame>
      <p:sp>
        <p:nvSpPr>
          <p:cNvPr id="10" name="Segnaposto testo 1"/>
          <p:cNvSpPr txBox="1">
            <a:spLocks/>
          </p:cNvSpPr>
          <p:nvPr/>
        </p:nvSpPr>
        <p:spPr>
          <a:xfrm>
            <a:off x="138625" y="3456525"/>
            <a:ext cx="11789239" cy="78366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rgbClr val="C00000"/>
              </a:buClr>
              <a:defRPr/>
            </a:pPr>
            <a:r>
              <a:rPr lang="it-IT" altLang="it-IT" sz="2200" dirty="0" smtClean="0">
                <a:latin typeface="Arial Narrow" panose="020B0606020202030204" pitchFamily="34" charset="0"/>
              </a:rPr>
              <a:t>Tra il 2021 e il 2011, il settore cresce numericamente (oltre il 20%) sia in termini di istituzioni non profit (INP) che di dipendenti ma non in termini di volontari (-2,0%).</a:t>
            </a:r>
            <a:endParaRPr lang="it-IT" altLang="it-IT" sz="2200" dirty="0">
              <a:latin typeface="Arial Narrow" panose="020B060602020203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0" y="3036403"/>
            <a:ext cx="21451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latin typeface="Arial Narrow" panose="020B0606020202030204" pitchFamily="34" charset="0"/>
              </a:rPr>
              <a:t>* Dato provvisorio</a:t>
            </a:r>
            <a:endParaRPr lang="it-IT" sz="1600" dirty="0">
              <a:latin typeface="Arial Narrow" panose="020B0606020202030204" pitchFamily="34" charset="0"/>
            </a:endParaRPr>
          </a:p>
        </p:txBody>
      </p:sp>
      <p:sp>
        <p:nvSpPr>
          <p:cNvPr id="9" name="Segnaposto testo 1"/>
          <p:cNvSpPr txBox="1">
            <a:spLocks/>
          </p:cNvSpPr>
          <p:nvPr/>
        </p:nvSpPr>
        <p:spPr>
          <a:xfrm>
            <a:off x="138625" y="4124823"/>
            <a:ext cx="11789239" cy="173080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rgbClr val="C00000"/>
              </a:buClr>
              <a:defRPr/>
            </a:pPr>
            <a:endParaRPr lang="it-IT" altLang="it-IT" sz="2200" dirty="0" smtClean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  <a:buClr>
                <a:srgbClr val="C00000"/>
              </a:buClr>
              <a:defRPr/>
            </a:pPr>
            <a:r>
              <a:rPr lang="it-IT" altLang="it-IT" sz="2200" dirty="0" smtClean="0">
                <a:latin typeface="Arial Narrow" panose="020B0606020202030204" pitchFamily="34" charset="0"/>
              </a:rPr>
              <a:t>Nel 2021, circa il 35% delle istituzioni è stata istituita dopo il 2011.</a:t>
            </a:r>
          </a:p>
          <a:p>
            <a:pPr>
              <a:spcBef>
                <a:spcPts val="0"/>
              </a:spcBef>
              <a:buClr>
                <a:srgbClr val="C00000"/>
              </a:buClr>
              <a:defRPr/>
            </a:pPr>
            <a:endParaRPr lang="it-IT" altLang="it-IT" sz="2200" b="1" dirty="0" smtClean="0">
              <a:solidFill>
                <a:srgbClr val="CC2A2A"/>
              </a:solidFill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  <a:buClr>
                <a:srgbClr val="C00000"/>
              </a:buClr>
              <a:defRPr/>
            </a:pPr>
            <a:r>
              <a:rPr lang="it-IT" altLang="it-IT" sz="2200" dirty="0" smtClean="0">
                <a:latin typeface="Arial Narrow" panose="020B0606020202030204" pitchFamily="34" charset="0"/>
              </a:rPr>
              <a:t>Circa il 40% delle istituzioni censite nel 2011 non sono più attive (cessate, temporaneamente inattive, ecc.) nel 2021.</a:t>
            </a:r>
            <a:endParaRPr lang="it-IT" altLang="it-IT" sz="2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100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push/>
      </p:transition>
    </mc:Choice>
    <mc:Fallback xmlns="">
      <p:transition xmlns:p14="http://schemas.microsoft.com/office/powerpoint/2010/main" spd="med" advClick="0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numero diapositiva 10">
            <a:extLst>
              <a:ext uri="{FF2B5EF4-FFF2-40B4-BE49-F238E27FC236}">
                <a16:creationId xmlns:a16="http://schemas.microsoft.com/office/drawing/2014/main" xmlns="" id="{61CF9838-B34B-E14D-B690-9FF77A80DD9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5892800" y="6045200"/>
            <a:ext cx="406400" cy="2524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/>
          <a:p>
            <a:pPr algn="ctr"/>
            <a:fld id="{F606285A-0D01-5749-9BA5-C6D470AE5FD2}" type="slidenum">
              <a:rPr lang="it-IT"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pPr algn="ctr"/>
              <a:t>4</a:t>
            </a:fld>
            <a:endParaRPr lang="it-IT" sz="1200" b="1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8D5B1CB1-F4AE-104D-855D-3A3B8E2E8890}"/>
              </a:ext>
            </a:extLst>
          </p:cNvPr>
          <p:cNvSpPr txBox="1"/>
          <p:nvPr/>
        </p:nvSpPr>
        <p:spPr>
          <a:xfrm>
            <a:off x="-1" y="0"/>
            <a:ext cx="12192001" cy="679938"/>
          </a:xfrm>
          <a:prstGeom prst="rect">
            <a:avLst/>
          </a:prstGeom>
          <a:solidFill>
            <a:srgbClr val="FF6400"/>
          </a:solidFill>
        </p:spPr>
        <p:txBody>
          <a:bodyPr wrap="square" lIns="288000" tIns="72000" rIns="288000" bIns="144000" rtlCol="0" anchor="b" anchorCtr="0">
            <a:noAutofit/>
          </a:bodyPr>
          <a:lstStyle/>
          <a:p>
            <a:pPr algn="ctr">
              <a:defRPr/>
            </a:pPr>
            <a:r>
              <a:rPr lang="it-IT" alt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Perché </a:t>
            </a:r>
            <a:r>
              <a:rPr lang="it-IT" altLang="it-IT" sz="2400" b="1" dirty="0">
                <a:solidFill>
                  <a:schemeClr val="bg1"/>
                </a:solidFill>
                <a:latin typeface="Arial"/>
                <a:cs typeface="Arial"/>
              </a:rPr>
              <a:t>le istituzioni non profit «scompaiono»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Segnaposto data 1">
            <a:extLst>
              <a:ext uri="{FF2B5EF4-FFF2-40B4-BE49-F238E27FC236}">
                <a16:creationId xmlns:a16="http://schemas.microsoft.com/office/drawing/2014/main" xmlns="" id="{45583957-2996-9943-B780-E3D661B687F7}"/>
              </a:ext>
            </a:extLst>
          </p:cNvPr>
          <p:cNvSpPr txBox="1">
            <a:spLocks/>
          </p:cNvSpPr>
          <p:nvPr/>
        </p:nvSpPr>
        <p:spPr>
          <a:xfrm>
            <a:off x="3609847" y="6368893"/>
            <a:ext cx="5048072" cy="331932"/>
          </a:xfrm>
          <a:prstGeom prst="rect">
            <a:avLst/>
          </a:prstGeom>
        </p:spPr>
        <p:txBody>
          <a:bodyPr bIns="0" anchor="b" anchorCtr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Bertinoro 13 ottobre 2022</a:t>
            </a:r>
            <a:endParaRPr lang="it-IT" sz="20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1" name="Segnaposto testo 1"/>
          <p:cNvSpPr txBox="1">
            <a:spLocks/>
          </p:cNvSpPr>
          <p:nvPr/>
        </p:nvSpPr>
        <p:spPr>
          <a:xfrm>
            <a:off x="320606" y="938545"/>
            <a:ext cx="11550785" cy="448115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it-IT" altLang="it-IT" dirty="0" smtClean="0"/>
              <a:t>S</a:t>
            </a:r>
            <a:r>
              <a:rPr lang="it-IT" altLang="it-IT" sz="2400" dirty="0" smtClean="0">
                <a:latin typeface="Arial Narrow" panose="020B0606020202030204" pitchFamily="34" charset="0"/>
              </a:rPr>
              <a:t>econdo le principali teorie organizzative le INP che hanno </a:t>
            </a:r>
            <a:r>
              <a:rPr lang="it-IT" altLang="it-IT" sz="2400" b="1" dirty="0" smtClean="0">
                <a:solidFill>
                  <a:srgbClr val="CC2A2A"/>
                </a:solidFill>
                <a:latin typeface="Arial Narrow" panose="020B0606020202030204" pitchFamily="34" charset="0"/>
              </a:rPr>
              <a:t>minore probabilità di sopravvivere</a:t>
            </a:r>
            <a:r>
              <a:rPr lang="it-IT" altLang="it-IT" sz="2400" dirty="0" smtClean="0">
                <a:latin typeface="Arial Narrow" panose="020B0606020202030204" pitchFamily="34" charset="0"/>
              </a:rPr>
              <a:t>: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it-IT" altLang="it-IT" sz="2400" dirty="0" smtClean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  <a:buClr>
                <a:srgbClr val="C00000"/>
              </a:buClr>
              <a:defRPr/>
            </a:pPr>
            <a:r>
              <a:rPr lang="it-IT" sz="2400" dirty="0" smtClean="0">
                <a:latin typeface="Arial Narrow" panose="020B0606020202030204" pitchFamily="34" charset="0"/>
              </a:rPr>
              <a:t>sono più giovani (</a:t>
            </a:r>
            <a:r>
              <a:rPr lang="en-AU" sz="2400" dirty="0" smtClean="0">
                <a:latin typeface="Arial Narrow" panose="020B0606020202030204" pitchFamily="34" charset="0"/>
              </a:rPr>
              <a:t>liability of newness</a:t>
            </a:r>
            <a:r>
              <a:rPr lang="it-IT" sz="2400" dirty="0" smtClean="0">
                <a:latin typeface="Arial Narrow" panose="020B0606020202030204" pitchFamily="34" charset="0"/>
              </a:rPr>
              <a:t>)</a:t>
            </a:r>
          </a:p>
          <a:p>
            <a:pPr>
              <a:spcBef>
                <a:spcPts val="0"/>
              </a:spcBef>
              <a:buClr>
                <a:srgbClr val="C00000"/>
              </a:buClr>
              <a:defRPr/>
            </a:pPr>
            <a:endParaRPr lang="it-IT" sz="2400" dirty="0" smtClean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  <a:buClr>
                <a:srgbClr val="C00000"/>
              </a:buClr>
              <a:defRPr/>
            </a:pPr>
            <a:r>
              <a:rPr lang="it-IT" sz="2400" dirty="0" smtClean="0">
                <a:latin typeface="Arial Narrow" panose="020B0606020202030204" pitchFamily="34" charset="0"/>
              </a:rPr>
              <a:t>sono di piccole </a:t>
            </a:r>
            <a:r>
              <a:rPr lang="it-IT" sz="2400" dirty="0">
                <a:latin typeface="Arial Narrow" panose="020B0606020202030204" pitchFamily="34" charset="0"/>
              </a:rPr>
              <a:t>dimensioni </a:t>
            </a:r>
            <a:r>
              <a:rPr lang="it-IT" sz="2400" dirty="0" smtClean="0">
                <a:latin typeface="Arial Narrow" panose="020B0606020202030204" pitchFamily="34" charset="0"/>
              </a:rPr>
              <a:t>(</a:t>
            </a:r>
            <a:r>
              <a:rPr lang="en-AU" sz="2400" dirty="0" smtClean="0">
                <a:latin typeface="Arial Narrow" panose="020B0606020202030204" pitchFamily="34" charset="0"/>
              </a:rPr>
              <a:t>liability of smallness</a:t>
            </a:r>
            <a:r>
              <a:rPr lang="it-IT" sz="2400" dirty="0" smtClean="0">
                <a:latin typeface="Arial Narrow" panose="020B0606020202030204" pitchFamily="34" charset="0"/>
              </a:rPr>
              <a:t>)</a:t>
            </a:r>
          </a:p>
          <a:p>
            <a:pPr>
              <a:spcBef>
                <a:spcPts val="0"/>
              </a:spcBef>
              <a:buClr>
                <a:srgbClr val="C00000"/>
              </a:buClr>
              <a:defRPr/>
            </a:pPr>
            <a:endParaRPr lang="it-IT" sz="2400" dirty="0" smtClean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  <a:buClr>
                <a:srgbClr val="C00000"/>
              </a:buClr>
              <a:defRPr/>
            </a:pPr>
            <a:r>
              <a:rPr lang="it-IT" sz="2400" dirty="0" smtClean="0">
                <a:latin typeface="Arial Narrow" panose="020B0606020202030204" pitchFamily="34" charset="0"/>
              </a:rPr>
              <a:t>operano in ambienti (nicchie) dove è più elevata la competizione o dove è minore la disponibilità di risorse</a:t>
            </a:r>
          </a:p>
          <a:p>
            <a:pPr>
              <a:spcBef>
                <a:spcPts val="0"/>
              </a:spcBef>
              <a:buClr>
                <a:srgbClr val="C00000"/>
              </a:buClr>
              <a:defRPr/>
            </a:pPr>
            <a:endParaRPr lang="it-IT" sz="2400" dirty="0" smtClean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  <a:buClr>
                <a:srgbClr val="C00000"/>
              </a:buClr>
              <a:defRPr/>
            </a:pPr>
            <a:r>
              <a:rPr lang="it-IT" sz="2400" dirty="0" smtClean="0">
                <a:latin typeface="Arial Narrow" panose="020B0606020202030204" pitchFamily="34" charset="0"/>
              </a:rPr>
              <a:t>dipendono da una singola fonte di entrata (quote associative, contributi pubblici, ecc.)</a:t>
            </a:r>
          </a:p>
          <a:p>
            <a:pPr>
              <a:spcBef>
                <a:spcPts val="0"/>
              </a:spcBef>
              <a:buClr>
                <a:srgbClr val="C00000"/>
              </a:buClr>
              <a:defRPr/>
            </a:pPr>
            <a:endParaRPr lang="it-IT" sz="2400" dirty="0" smtClean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  <a:buClr>
                <a:srgbClr val="C00000"/>
              </a:buClr>
              <a:defRPr/>
            </a:pPr>
            <a:r>
              <a:rPr lang="it-IT" sz="2400" dirty="0" smtClean="0">
                <a:latin typeface="Arial Narrow" panose="020B0606020202030204" pitchFamily="34" charset="0"/>
              </a:rPr>
              <a:t>godono di minore consenso e legittimazione sociale</a:t>
            </a:r>
            <a:endParaRPr lang="it-IT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959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push/>
      </p:transition>
    </mc:Choice>
    <mc:Fallback xmlns="">
      <p:transition xmlns:p14="http://schemas.microsoft.com/office/powerpoint/2010/main" spd="med" advClick="0">
        <p:push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numero diapositiva 10">
            <a:extLst>
              <a:ext uri="{FF2B5EF4-FFF2-40B4-BE49-F238E27FC236}">
                <a16:creationId xmlns:a16="http://schemas.microsoft.com/office/drawing/2014/main" xmlns="" id="{61CF9838-B34B-E14D-B690-9FF77A80DD9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5892800" y="6045200"/>
            <a:ext cx="406400" cy="2524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/>
          <a:p>
            <a:pPr algn="ctr"/>
            <a:fld id="{F606285A-0D01-5749-9BA5-C6D470AE5FD2}" type="slidenum">
              <a:rPr lang="it-IT"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pPr algn="ctr"/>
              <a:t>5</a:t>
            </a:fld>
            <a:endParaRPr lang="it-IT" sz="1200" b="1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8D5B1CB1-F4AE-104D-855D-3A3B8E2E8890}"/>
              </a:ext>
            </a:extLst>
          </p:cNvPr>
          <p:cNvSpPr txBox="1"/>
          <p:nvPr/>
        </p:nvSpPr>
        <p:spPr>
          <a:xfrm>
            <a:off x="-1" y="0"/>
            <a:ext cx="12192001" cy="679938"/>
          </a:xfrm>
          <a:prstGeom prst="rect">
            <a:avLst/>
          </a:prstGeom>
          <a:solidFill>
            <a:srgbClr val="FF6400"/>
          </a:solidFill>
        </p:spPr>
        <p:txBody>
          <a:bodyPr wrap="square" lIns="288000" tIns="72000" rIns="288000" bIns="144000" rtlCol="0" anchor="b" anchorCtr="0">
            <a:noAutofit/>
          </a:bodyPr>
          <a:lstStyle/>
          <a:p>
            <a:pPr algn="ctr"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Una verifica empirica della teoria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Segnaposto data 1">
            <a:extLst>
              <a:ext uri="{FF2B5EF4-FFF2-40B4-BE49-F238E27FC236}">
                <a16:creationId xmlns:a16="http://schemas.microsoft.com/office/drawing/2014/main" xmlns="" id="{45583957-2996-9943-B780-E3D661B687F7}"/>
              </a:ext>
            </a:extLst>
          </p:cNvPr>
          <p:cNvSpPr txBox="1">
            <a:spLocks/>
          </p:cNvSpPr>
          <p:nvPr/>
        </p:nvSpPr>
        <p:spPr>
          <a:xfrm>
            <a:off x="3609847" y="6368893"/>
            <a:ext cx="5048072" cy="331932"/>
          </a:xfrm>
          <a:prstGeom prst="rect">
            <a:avLst/>
          </a:prstGeom>
        </p:spPr>
        <p:txBody>
          <a:bodyPr bIns="0" anchor="b" anchorCtr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Bertinoro 13 ottobre 2023</a:t>
            </a:r>
            <a:endParaRPr lang="it-IT" sz="20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8" name="Segnaposto testo 1"/>
          <p:cNvSpPr txBox="1">
            <a:spLocks/>
          </p:cNvSpPr>
          <p:nvPr/>
        </p:nvSpPr>
        <p:spPr>
          <a:xfrm>
            <a:off x="86292" y="1025550"/>
            <a:ext cx="6212908" cy="4659682"/>
          </a:xfrm>
          <a:prstGeom prst="rightArrowCallout">
            <a:avLst>
              <a:gd name="adj1" fmla="val 25000"/>
              <a:gd name="adj2" fmla="val 25000"/>
              <a:gd name="adj3" fmla="val 17491"/>
              <a:gd name="adj4" fmla="val 82921"/>
            </a:avLst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it-IT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Variabili esplicative</a:t>
            </a:r>
          </a:p>
          <a:p>
            <a:pPr fontAlgn="ctr"/>
            <a:r>
              <a:rPr lang="it-IT" sz="2000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Dimensione organizzativa (volontari, dipendenti, </a:t>
            </a:r>
            <a:r>
              <a:rPr lang="it-IT" sz="2000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collaboratori, entrate economiche)</a:t>
            </a:r>
            <a:endParaRPr lang="it-IT" sz="2000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fontAlgn="ctr"/>
            <a:r>
              <a:rPr lang="it-IT" sz="2000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Anno di costituzione</a:t>
            </a:r>
            <a:endParaRPr lang="it-IT" sz="2000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fontAlgn="ctr"/>
            <a:r>
              <a:rPr lang="it-IT" sz="2000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Rete di relazioni</a:t>
            </a:r>
            <a:endParaRPr lang="it-IT" sz="2000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fontAlgn="ctr"/>
            <a:r>
              <a:rPr lang="it-IT" sz="2000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Orientamento </a:t>
            </a:r>
            <a:r>
              <a:rPr lang="it-IT" sz="2000" i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mutualistico o di pubblica utilità</a:t>
            </a:r>
            <a:endParaRPr lang="it-IT" sz="2000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fontAlgn="ctr"/>
            <a:r>
              <a:rPr lang="it-IT" sz="2000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Comportamento economico (market/non market)</a:t>
            </a:r>
          </a:p>
          <a:p>
            <a:pPr fontAlgn="ctr"/>
            <a:r>
              <a:rPr lang="it-IT" sz="2000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Dipendenza da </a:t>
            </a:r>
            <a:r>
              <a:rPr lang="it-IT" sz="2000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unica fonte di </a:t>
            </a:r>
            <a:r>
              <a:rPr lang="it-IT" sz="2000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entrata</a:t>
            </a:r>
          </a:p>
          <a:p>
            <a:pPr fontAlgn="ctr"/>
            <a:r>
              <a:rPr lang="it-IT" sz="2000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Caratteristiche </a:t>
            </a:r>
            <a:r>
              <a:rPr lang="it-IT" sz="2000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della nicchia (densità e distribuzione delle risorse</a:t>
            </a:r>
            <a:r>
              <a:rPr lang="it-IT" sz="2000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)</a:t>
            </a:r>
            <a:endParaRPr lang="it-IT" sz="2000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Segnaposto testo 1"/>
          <p:cNvSpPr txBox="1">
            <a:spLocks/>
          </p:cNvSpPr>
          <p:nvPr/>
        </p:nvSpPr>
        <p:spPr>
          <a:xfrm>
            <a:off x="6445625" y="2351794"/>
            <a:ext cx="5638800" cy="2085520"/>
          </a:xfrm>
          <a:prstGeom prst="flowChartTerminator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Variabile da spiegare: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Probabilità che una INP attiva nel 2011 non lo sia più nel 2021 (cessata, inattiva, ecc.)</a:t>
            </a:r>
          </a:p>
        </p:txBody>
      </p:sp>
    </p:spTree>
    <p:extLst>
      <p:ext uri="{BB962C8B-B14F-4D97-AF65-F5344CB8AC3E}">
        <p14:creationId xmlns:p14="http://schemas.microsoft.com/office/powerpoint/2010/main" val="803837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push/>
      </p:transition>
    </mc:Choice>
    <mc:Fallback xmlns="">
      <p:transition xmlns:p14="http://schemas.microsoft.com/office/powerpoint/2010/main" spd="med" advClick="0">
        <p:push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numero diapositiva 10">
            <a:extLst>
              <a:ext uri="{FF2B5EF4-FFF2-40B4-BE49-F238E27FC236}">
                <a16:creationId xmlns:a16="http://schemas.microsoft.com/office/drawing/2014/main" xmlns="" id="{61CF9838-B34B-E14D-B690-9FF77A80DD9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5892800" y="6045200"/>
            <a:ext cx="406400" cy="2524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/>
          <a:p>
            <a:pPr algn="ctr"/>
            <a:fld id="{F606285A-0D01-5749-9BA5-C6D470AE5FD2}" type="slidenum">
              <a:rPr lang="it-IT"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pPr algn="ctr"/>
              <a:t>6</a:t>
            </a:fld>
            <a:endParaRPr lang="it-IT" sz="1200" b="1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8D5B1CB1-F4AE-104D-855D-3A3B8E2E8890}"/>
              </a:ext>
            </a:extLst>
          </p:cNvPr>
          <p:cNvSpPr txBox="1"/>
          <p:nvPr/>
        </p:nvSpPr>
        <p:spPr>
          <a:xfrm>
            <a:off x="-1" y="0"/>
            <a:ext cx="12192001" cy="679938"/>
          </a:xfrm>
          <a:prstGeom prst="rect">
            <a:avLst/>
          </a:prstGeom>
          <a:solidFill>
            <a:srgbClr val="FF6400"/>
          </a:solidFill>
        </p:spPr>
        <p:txBody>
          <a:bodyPr wrap="square" lIns="288000" tIns="72000" rIns="288000" bIns="144000" rtlCol="0" anchor="b" anchorCtr="0">
            <a:noAutofit/>
          </a:bodyPr>
          <a:lstStyle/>
          <a:p>
            <a:pPr algn="ctr"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Importanza </a:t>
            </a:r>
            <a:r>
              <a:rPr lang="it-IT" sz="2400" dirty="0" smtClean="0">
                <a:solidFill>
                  <a:schemeClr val="bg1"/>
                </a:solidFill>
                <a:latin typeface="Arial"/>
                <a:cs typeface="Arial"/>
              </a:rPr>
              <a:t>(relativa)</a:t>
            </a: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 delle variabili esplicative </a:t>
            </a:r>
            <a:r>
              <a:rPr lang="it-IT" sz="2400" dirty="0" smtClean="0">
                <a:solidFill>
                  <a:schemeClr val="bg1"/>
                </a:solidFill>
                <a:latin typeface="Arial"/>
                <a:cs typeface="Arial"/>
              </a:rPr>
              <a:t>(da modello statistico) </a:t>
            </a:r>
            <a:endParaRPr lang="it-IT" sz="2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Segnaposto data 1">
            <a:extLst>
              <a:ext uri="{FF2B5EF4-FFF2-40B4-BE49-F238E27FC236}">
                <a16:creationId xmlns:a16="http://schemas.microsoft.com/office/drawing/2014/main" xmlns="" id="{45583957-2996-9943-B780-E3D661B687F7}"/>
              </a:ext>
            </a:extLst>
          </p:cNvPr>
          <p:cNvSpPr txBox="1">
            <a:spLocks/>
          </p:cNvSpPr>
          <p:nvPr/>
        </p:nvSpPr>
        <p:spPr>
          <a:xfrm>
            <a:off x="3609847" y="6368893"/>
            <a:ext cx="5048072" cy="331932"/>
          </a:xfrm>
          <a:prstGeom prst="rect">
            <a:avLst/>
          </a:prstGeom>
        </p:spPr>
        <p:txBody>
          <a:bodyPr bIns="0" anchor="b" anchorCtr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Bertinoro 13 ottobre 2023</a:t>
            </a:r>
            <a:endParaRPr lang="it-IT" sz="20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graphicFrame>
        <p:nvGraphicFramePr>
          <p:cNvPr id="10" name="Grafico 9"/>
          <p:cNvGraphicFramePr/>
          <p:nvPr>
            <p:extLst>
              <p:ext uri="{D42A27DB-BD31-4B8C-83A1-F6EECF244321}">
                <p14:modId xmlns:p14="http://schemas.microsoft.com/office/powerpoint/2010/main" val="2641618298"/>
              </p:ext>
            </p:extLst>
          </p:nvPr>
        </p:nvGraphicFramePr>
        <p:xfrm>
          <a:off x="78657" y="738847"/>
          <a:ext cx="12034684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05231"/>
              </p:ext>
            </p:extLst>
          </p:nvPr>
        </p:nvGraphicFramePr>
        <p:xfrm>
          <a:off x="8042788" y="4342708"/>
          <a:ext cx="4149212" cy="12144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3174">
                  <a:extLst>
                    <a:ext uri="{9D8B030D-6E8A-4147-A177-3AD203B41FA5}">
                      <a16:colId xmlns:a16="http://schemas.microsoft.com/office/drawing/2014/main" xmlns="" val="403828220"/>
                    </a:ext>
                  </a:extLst>
                </a:gridCol>
                <a:gridCol w="3456038">
                  <a:extLst>
                    <a:ext uri="{9D8B030D-6E8A-4147-A177-3AD203B41FA5}">
                      <a16:colId xmlns:a16="http://schemas.microsoft.com/office/drawing/2014/main" xmlns="" val="419794601"/>
                    </a:ext>
                  </a:extLst>
                </a:gridCol>
              </a:tblGrid>
              <a:tr h="313123">
                <a:tc>
                  <a:txBody>
                    <a:bodyPr/>
                    <a:lstStyle/>
                    <a:p>
                      <a:pPr algn="l" fontAlgn="b"/>
                      <a:endParaRPr lang="it-IT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91" marR="8891" marT="8891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Dipendenza</a:t>
                      </a:r>
                      <a:r>
                        <a:rPr lang="it-IT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dalle risorse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91" marR="8891" marT="889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5267718"/>
                  </a:ext>
                </a:extLst>
              </a:tr>
              <a:tr h="313123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>
                          <a:effectLst/>
                        </a:rPr>
                        <a:t> 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91" marR="8891" marT="8891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it-IT" sz="1800" u="none" strike="noStrike" dirty="0" smtClean="0">
                          <a:effectLst/>
                          <a:latin typeface="Arial Narrow" panose="020B0606020202030204" pitchFamily="34" charset="0"/>
                        </a:rPr>
                        <a:t>Caratteristiche </a:t>
                      </a:r>
                      <a:r>
                        <a:rPr lang="it-IT" sz="1800" u="none" strike="noStrike" dirty="0">
                          <a:effectLst/>
                          <a:latin typeface="Arial Narrow" panose="020B0606020202030204" pitchFamily="34" charset="0"/>
                        </a:rPr>
                        <a:t>della nicchia 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91" marR="8891" marT="889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1405995"/>
                  </a:ext>
                </a:extLst>
              </a:tr>
              <a:tr h="281906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>
                          <a:effectLst/>
                        </a:rPr>
                        <a:t> 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91" marR="8891" marT="8891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  <a:latin typeface="Arial Narrow" panose="020B0606020202030204" pitchFamily="34" charset="0"/>
                        </a:rPr>
                        <a:t> Rete di relazioni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91" marR="8891" marT="889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08958764"/>
                  </a:ext>
                </a:extLst>
              </a:tr>
              <a:tr h="304971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>
                          <a:effectLst/>
                        </a:rPr>
                        <a:t> 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91" marR="8891" marT="8891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u="none" strike="noStrike" noProof="0" dirty="0" smtClean="0">
                          <a:effectLst/>
                          <a:latin typeface="Arial Narrow" panose="020B0606020202030204" pitchFamily="34" charset="0"/>
                        </a:rPr>
                        <a:t> Liability of smallness e/o</a:t>
                      </a:r>
                      <a:r>
                        <a:rPr lang="en-CA" sz="1800" u="none" strike="noStrike" baseline="0" noProof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CA" sz="1800" u="none" strike="noStrike" noProof="0" dirty="0" smtClean="0">
                          <a:effectLst/>
                          <a:latin typeface="Arial Narrow" panose="020B0606020202030204" pitchFamily="34" charset="0"/>
                        </a:rPr>
                        <a:t>newness</a:t>
                      </a:r>
                      <a:endParaRPr lang="en-C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91" marR="8891" marT="889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3319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8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push/>
      </p:transition>
    </mc:Choice>
    <mc:Fallback xmlns="">
      <p:transition xmlns:p14="http://schemas.microsoft.com/office/powerpoint/2010/main" spd="med" advClick="0">
        <p:push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numero diapositiva 10">
            <a:extLst>
              <a:ext uri="{FF2B5EF4-FFF2-40B4-BE49-F238E27FC236}">
                <a16:creationId xmlns:a16="http://schemas.microsoft.com/office/drawing/2014/main" xmlns="" id="{61CF9838-B34B-E14D-B690-9FF77A80DD9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5892800" y="6045200"/>
            <a:ext cx="406400" cy="2524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/>
          <a:p>
            <a:pPr algn="ctr"/>
            <a:fld id="{F606285A-0D01-5749-9BA5-C6D470AE5FD2}" type="slidenum">
              <a:rPr lang="it-IT"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pPr algn="ctr"/>
              <a:t>7</a:t>
            </a:fld>
            <a:endParaRPr lang="it-IT" sz="1200" b="1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8D5B1CB1-F4AE-104D-855D-3A3B8E2E8890}"/>
              </a:ext>
            </a:extLst>
          </p:cNvPr>
          <p:cNvSpPr txBox="1"/>
          <p:nvPr/>
        </p:nvSpPr>
        <p:spPr>
          <a:xfrm>
            <a:off x="-1" y="0"/>
            <a:ext cx="12192001" cy="679938"/>
          </a:xfrm>
          <a:prstGeom prst="rect">
            <a:avLst/>
          </a:prstGeom>
          <a:solidFill>
            <a:srgbClr val="FF6400"/>
          </a:solidFill>
        </p:spPr>
        <p:txBody>
          <a:bodyPr wrap="square" lIns="288000" tIns="72000" rIns="288000" bIns="144000" rtlCol="0" anchor="b" anchorCtr="0">
            <a:noAutofit/>
          </a:bodyPr>
          <a:lstStyle/>
          <a:p>
            <a:pPr algn="ctr">
              <a:defRPr/>
            </a:pPr>
            <a:r>
              <a:rPr lang="it-IT" alt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Come cambia il settore: il profilo </a:t>
            </a:r>
            <a:r>
              <a:rPr lang="it-IT" altLang="it-IT" sz="2400" b="1" dirty="0">
                <a:solidFill>
                  <a:schemeClr val="bg1"/>
                </a:solidFill>
                <a:latin typeface="Arial"/>
                <a:cs typeface="Arial"/>
              </a:rPr>
              <a:t>delle </a:t>
            </a:r>
            <a:r>
              <a:rPr lang="it-IT" alt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«nuove» INP 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Segnaposto data 1">
            <a:extLst>
              <a:ext uri="{FF2B5EF4-FFF2-40B4-BE49-F238E27FC236}">
                <a16:creationId xmlns:a16="http://schemas.microsoft.com/office/drawing/2014/main" xmlns="" id="{45583957-2996-9943-B780-E3D661B687F7}"/>
              </a:ext>
            </a:extLst>
          </p:cNvPr>
          <p:cNvSpPr txBox="1">
            <a:spLocks/>
          </p:cNvSpPr>
          <p:nvPr/>
        </p:nvSpPr>
        <p:spPr>
          <a:xfrm>
            <a:off x="3609847" y="6368893"/>
            <a:ext cx="5048072" cy="331932"/>
          </a:xfrm>
          <a:prstGeom prst="rect">
            <a:avLst/>
          </a:prstGeom>
        </p:spPr>
        <p:txBody>
          <a:bodyPr bIns="0" anchor="b" anchorCtr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Bertinoro 13 ottobre 2023</a:t>
            </a:r>
            <a:endParaRPr lang="it-IT" sz="20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6" name="Segnaposto testo 1">
            <a:extLst>
              <a:ext uri="{FF2B5EF4-FFF2-40B4-BE49-F238E27FC236}">
                <a16:creationId xmlns:a16="http://schemas.microsoft.com/office/drawing/2014/main" xmlns="" id="{3C757EAB-927E-4F42-BD79-C4C674080880}"/>
              </a:ext>
            </a:extLst>
          </p:cNvPr>
          <p:cNvSpPr txBox="1">
            <a:spLocks/>
          </p:cNvSpPr>
          <p:nvPr/>
        </p:nvSpPr>
        <p:spPr>
          <a:xfrm>
            <a:off x="292768" y="805861"/>
            <a:ext cx="11899232" cy="110482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  <a:defRPr/>
            </a:pPr>
            <a:r>
              <a:rPr lang="it-IT" altLang="it-IT" sz="2200" dirty="0" smtClean="0">
                <a:latin typeface="Arial Narrow" panose="020B0606020202030204" pitchFamily="34" charset="0"/>
              </a:rPr>
              <a:t>Le INP nate dopo il 2011 (35% delle INP attive nel 2021) sono presenti in misura maggiore e quindi più diffuse:</a:t>
            </a:r>
          </a:p>
          <a:p>
            <a:pPr>
              <a:spcBef>
                <a:spcPts val="0"/>
              </a:spcBef>
              <a:defRPr/>
            </a:pPr>
            <a:endParaRPr lang="it-IT" altLang="it-IT" sz="2200" b="1" cap="small" dirty="0" smtClean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200" dirty="0" smtClean="0">
                <a:latin typeface="Arial Narrow" panose="020B0606020202030204" pitchFamily="34" charset="0"/>
              </a:rPr>
              <a:t> tra le cooperative sociali (42,5%) e le associazioni (36,8%)</a:t>
            </a:r>
          </a:p>
          <a:p>
            <a:pPr marL="0" indent="0">
              <a:spcBef>
                <a:spcPts val="0"/>
              </a:spcBef>
              <a:buClr>
                <a:srgbClr val="C00000"/>
              </a:buClr>
              <a:buNone/>
              <a:defRPr/>
            </a:pPr>
            <a:endParaRPr lang="it-IT" altLang="it-IT" sz="2200" dirty="0" smtClean="0">
              <a:latin typeface="Arial Narrow" panose="020B060602020203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80989" y="1894022"/>
            <a:ext cx="116300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200" dirty="0" smtClean="0">
                <a:latin typeface="Arial Narrow" panose="020B0606020202030204" pitchFamily="34" charset="0"/>
              </a:rPr>
              <a:t> </a:t>
            </a:r>
            <a:r>
              <a:rPr lang="it-IT" altLang="it-IT" sz="2200" dirty="0">
                <a:latin typeface="Arial Narrow" panose="020B0606020202030204" pitchFamily="34" charset="0"/>
              </a:rPr>
              <a:t>nei settori delle attività sportive (49,9%), dello sviluppo economico e coesione sociale (44,8%) e dell’ambiente (37,7</a:t>
            </a:r>
            <a:r>
              <a:rPr lang="it-IT" altLang="it-IT" sz="2200" dirty="0" smtClean="0">
                <a:latin typeface="Arial Narrow" panose="020B0606020202030204" pitchFamily="34" charset="0"/>
              </a:rPr>
              <a:t>%)</a:t>
            </a:r>
            <a:endParaRPr lang="it-IT" altLang="it-IT" sz="2200" dirty="0">
              <a:latin typeface="Arial Narrow" panose="020B060602020203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92768" y="2745146"/>
            <a:ext cx="1125323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200" dirty="0" smtClean="0">
                <a:latin typeface="Arial Narrow" panose="020B0606020202030204" pitchFamily="34" charset="0"/>
              </a:rPr>
              <a:t> </a:t>
            </a:r>
            <a:r>
              <a:rPr lang="it-IT" altLang="it-IT" sz="2200" dirty="0">
                <a:latin typeface="Arial Narrow" panose="020B0606020202030204" pitchFamily="34" charset="0"/>
              </a:rPr>
              <a:t>nel Mezzogiorno, in particolare in Campania (47,9%), Puglia (44,3%), Lazio (43,3%), Abruzzo (43,5%), Calabria (43,5%) e Molise (42,1</a:t>
            </a:r>
            <a:r>
              <a:rPr lang="it-IT" altLang="it-IT" sz="2200" dirty="0" smtClean="0">
                <a:latin typeface="Arial Narrow" panose="020B0606020202030204" pitchFamily="34" charset="0"/>
              </a:rPr>
              <a:t>%)</a:t>
            </a:r>
            <a:endParaRPr lang="it-IT" altLang="it-IT" sz="2200" dirty="0">
              <a:latin typeface="Arial Narrow" panose="020B0606020202030204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92768" y="3738697"/>
            <a:ext cx="1125323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200" dirty="0" smtClean="0">
                <a:latin typeface="Arial Narrow" panose="020B0606020202030204" pitchFamily="34" charset="0"/>
              </a:rPr>
              <a:t> </a:t>
            </a:r>
            <a:r>
              <a:rPr lang="it-IT" altLang="it-IT" sz="2200" dirty="0">
                <a:latin typeface="Arial Narrow" panose="020B0606020202030204" pitchFamily="34" charset="0"/>
              </a:rPr>
              <a:t>tra le INP che non impiegano dipendenti (37,0</a:t>
            </a:r>
            <a:r>
              <a:rPr lang="it-IT" altLang="it-IT" sz="2200" dirty="0" smtClean="0">
                <a:latin typeface="Arial Narrow" panose="020B0606020202030204" pitchFamily="34" charset="0"/>
              </a:rPr>
              <a:t>%)</a:t>
            </a:r>
            <a:endParaRPr lang="it-IT" altLang="it-IT" sz="2200" dirty="0">
              <a:latin typeface="Arial Narrow" panose="020B060602020203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92768" y="4461061"/>
            <a:ext cx="1125323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200" dirty="0" smtClean="0">
                <a:latin typeface="Arial Narrow" panose="020B0606020202030204" pitchFamily="34" charset="0"/>
              </a:rPr>
              <a:t> </a:t>
            </a:r>
            <a:r>
              <a:rPr lang="it-IT" altLang="it-IT" sz="2200" dirty="0">
                <a:latin typeface="Arial Narrow" panose="020B0606020202030204" pitchFamily="34" charset="0"/>
              </a:rPr>
              <a:t>tra le INP non iscritte al </a:t>
            </a:r>
            <a:r>
              <a:rPr lang="it-IT" altLang="it-IT" sz="2200" dirty="0" err="1">
                <a:latin typeface="Arial Narrow" panose="020B0606020202030204" pitchFamily="34" charset="0"/>
              </a:rPr>
              <a:t>Runts</a:t>
            </a:r>
            <a:r>
              <a:rPr lang="it-IT" altLang="it-IT" sz="2200" dirty="0">
                <a:latin typeface="Arial Narrow" panose="020B0606020202030204" pitchFamily="34" charset="0"/>
              </a:rPr>
              <a:t>  (36,9%)</a:t>
            </a:r>
            <a:endParaRPr lang="it-IT" altLang="it-IT" sz="2200" dirty="0"/>
          </a:p>
        </p:txBody>
      </p:sp>
    </p:spTree>
    <p:extLst>
      <p:ext uri="{BB962C8B-B14F-4D97-AF65-F5344CB8AC3E}">
        <p14:creationId xmlns:p14="http://schemas.microsoft.com/office/powerpoint/2010/main" val="648973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push/>
      </p:transition>
    </mc:Choice>
    <mc:Fallback xmlns="">
      <p:transition xmlns:p14="http://schemas.microsoft.com/office/powerpoint/2010/main" spd="med" advClick="0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numero diapositiva 10">
            <a:extLst>
              <a:ext uri="{FF2B5EF4-FFF2-40B4-BE49-F238E27FC236}">
                <a16:creationId xmlns:a16="http://schemas.microsoft.com/office/drawing/2014/main" xmlns="" id="{61CF9838-B34B-E14D-B690-9FF77A80DD9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5892800" y="6045200"/>
            <a:ext cx="406400" cy="2524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/>
          <a:p>
            <a:pPr algn="ctr"/>
            <a:fld id="{F606285A-0D01-5749-9BA5-C6D470AE5FD2}" type="slidenum">
              <a:rPr lang="it-IT"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pPr algn="ctr"/>
              <a:t>8</a:t>
            </a:fld>
            <a:endParaRPr lang="it-IT" sz="1200" b="1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8D5B1CB1-F4AE-104D-855D-3A3B8E2E8890}"/>
              </a:ext>
            </a:extLst>
          </p:cNvPr>
          <p:cNvSpPr txBox="1"/>
          <p:nvPr/>
        </p:nvSpPr>
        <p:spPr>
          <a:xfrm>
            <a:off x="-1" y="0"/>
            <a:ext cx="12192001" cy="679938"/>
          </a:xfrm>
          <a:prstGeom prst="rect">
            <a:avLst/>
          </a:prstGeom>
          <a:solidFill>
            <a:srgbClr val="FF6400"/>
          </a:solidFill>
        </p:spPr>
        <p:txBody>
          <a:bodyPr wrap="square" lIns="288000" tIns="72000" rIns="288000" bIns="144000" rtlCol="0" anchor="b" anchorCtr="0">
            <a:noAutofit/>
          </a:bodyPr>
          <a:lstStyle/>
          <a:p>
            <a:pPr algn="ctr"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Focus: andamento del volontariato tra le INP* </a:t>
            </a:r>
            <a:r>
              <a:rPr lang="it-IT" sz="2400" i="1" dirty="0" smtClean="0">
                <a:solidFill>
                  <a:schemeClr val="bg1"/>
                </a:solidFill>
                <a:latin typeface="Arial"/>
                <a:cs typeface="Arial"/>
              </a:rPr>
              <a:t>(prima parte)</a:t>
            </a:r>
            <a:endParaRPr lang="it-IT" sz="2400" i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Segnaposto data 1">
            <a:extLst>
              <a:ext uri="{FF2B5EF4-FFF2-40B4-BE49-F238E27FC236}">
                <a16:creationId xmlns:a16="http://schemas.microsoft.com/office/drawing/2014/main" xmlns="" id="{45583957-2996-9943-B780-E3D661B687F7}"/>
              </a:ext>
            </a:extLst>
          </p:cNvPr>
          <p:cNvSpPr txBox="1">
            <a:spLocks/>
          </p:cNvSpPr>
          <p:nvPr/>
        </p:nvSpPr>
        <p:spPr>
          <a:xfrm>
            <a:off x="3609847" y="6368893"/>
            <a:ext cx="5048072" cy="331932"/>
          </a:xfrm>
          <a:prstGeom prst="rect">
            <a:avLst/>
          </a:prstGeom>
        </p:spPr>
        <p:txBody>
          <a:bodyPr bIns="0" anchor="b" anchorCtr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Bertinoro 13 ottobre 2023</a:t>
            </a:r>
            <a:endParaRPr lang="it-IT" sz="20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771775376"/>
              </p:ext>
            </p:extLst>
          </p:nvPr>
        </p:nvGraphicFramePr>
        <p:xfrm>
          <a:off x="61173" y="1329604"/>
          <a:ext cx="5350135" cy="3699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Grafico 21"/>
          <p:cNvGraphicFramePr/>
          <p:nvPr>
            <p:extLst>
              <p:ext uri="{D42A27DB-BD31-4B8C-83A1-F6EECF244321}">
                <p14:modId xmlns:p14="http://schemas.microsoft.com/office/powerpoint/2010/main" val="517542018"/>
              </p:ext>
            </p:extLst>
          </p:nvPr>
        </p:nvGraphicFramePr>
        <p:xfrm>
          <a:off x="6744107" y="1329604"/>
          <a:ext cx="5447893" cy="4628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61175" y="5122194"/>
            <a:ext cx="5350134" cy="83099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dirty="0" smtClean="0"/>
              <a:t>* Panel di 33 mila unità rispondenti sia nel 2011 sia nel 2021 alla rilevazione e che statisticamente rappresentano oltre 200 mila istituzioni non profit</a:t>
            </a:r>
            <a:endParaRPr lang="it-IT" sz="1600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-1" y="738930"/>
            <a:ext cx="12192001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atin typeface="Arial Narrow" panose="020B0606020202030204" pitchFamily="34" charset="0"/>
              </a:rPr>
              <a:t>INP secondo l’andamento dei volontari, l’impiego di personale retribuito e settore di attività (%)</a:t>
            </a:r>
            <a:r>
              <a:rPr lang="it-IT" b="1" dirty="0" smtClean="0"/>
              <a:t> 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87978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push/>
      </p:transition>
    </mc:Choice>
    <mc:Fallback xmlns="">
      <p:transition xmlns:p14="http://schemas.microsoft.com/office/powerpoint/2010/main" spd="med" advClick="0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2" grpId="0">
        <p:bldAsOne/>
      </p:bldGraphic>
    </p:bld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49864</TotalTime>
  <Words>906</Words>
  <Application>Microsoft Office PowerPoint</Application>
  <PresentationFormat>Widescreen</PresentationFormat>
  <Paragraphs>193</Paragraphs>
  <Slides>15</Slides>
  <Notes>15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ＭＳ Ｐゴシック</vt:lpstr>
      <vt:lpstr>Arial</vt:lpstr>
      <vt:lpstr>Arial Narrow</vt:lpstr>
      <vt:lpstr>Calibri</vt:lpstr>
      <vt:lpstr>Courier New</vt:lpstr>
      <vt:lpstr>Personalizza struttura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Account Microsoft</cp:lastModifiedBy>
  <cp:revision>709</cp:revision>
  <cp:lastPrinted>2023-10-11T15:49:34Z</cp:lastPrinted>
  <dcterms:created xsi:type="dcterms:W3CDTF">2018-02-02T13:22:46Z</dcterms:created>
  <dcterms:modified xsi:type="dcterms:W3CDTF">2023-10-13T06:59:56Z</dcterms:modified>
</cp:coreProperties>
</file>